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0"/>
  </p:notesMasterIdLst>
  <p:sldIdLst>
    <p:sldId id="298" r:id="rId2"/>
    <p:sldId id="370" r:id="rId3"/>
    <p:sldId id="372" r:id="rId4"/>
    <p:sldId id="374" r:id="rId5"/>
    <p:sldId id="373" r:id="rId6"/>
    <p:sldId id="366" r:id="rId7"/>
    <p:sldId id="367" r:id="rId8"/>
    <p:sldId id="364" r:id="rId9"/>
    <p:sldId id="360" r:id="rId10"/>
    <p:sldId id="361" r:id="rId11"/>
    <p:sldId id="356" r:id="rId12"/>
    <p:sldId id="358" r:id="rId13"/>
    <p:sldId id="276" r:id="rId14"/>
    <p:sldId id="300" r:id="rId15"/>
    <p:sldId id="368" r:id="rId16"/>
    <p:sldId id="365" r:id="rId17"/>
    <p:sldId id="357" r:id="rId18"/>
    <p:sldId id="3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83871" autoAdjust="0"/>
  </p:normalViewPr>
  <p:slideViewPr>
    <p:cSldViewPr>
      <p:cViewPr>
        <p:scale>
          <a:sx n="50" d="100"/>
          <a:sy n="50" d="100"/>
        </p:scale>
        <p:origin x="-196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D2AA1-A035-4CD8-A534-34B2395BDF7B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53390-3475-4AE8-9792-392ABFECC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6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18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IV: Mobile</a:t>
            </a:r>
            <a:r>
              <a:rPr lang="en-US" baseline="0" dirty="0" smtClean="0"/>
              <a:t> Platform Control </a:t>
            </a:r>
            <a:r>
              <a:rPr lang="en-US" baseline="0" dirty="0" err="1" smtClean="0"/>
              <a:t>contd</a:t>
            </a:r>
            <a:r>
              <a:rPr lang="en-US" baseline="0" dirty="0" smtClean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IV: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contd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Secured Systems – Across all Sub-Systems I-IV</a:t>
            </a:r>
          </a:p>
          <a:p>
            <a:r>
              <a:rPr lang="en-US" baseline="0" dirty="0" smtClean="0"/>
              <a:t>Add Sound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06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IV: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contd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Secured Systems – Across all Sub-Systems I-IV</a:t>
            </a:r>
          </a:p>
          <a:p>
            <a:r>
              <a:rPr lang="en-US" baseline="0" dirty="0" smtClean="0"/>
              <a:t>Add Sound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06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9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“Integrating</a:t>
            </a:r>
            <a:r>
              <a:rPr lang="en-US" baseline="0" dirty="0" smtClean="0"/>
              <a:t> parts”</a:t>
            </a:r>
          </a:p>
          <a:p>
            <a:r>
              <a:rPr lang="en-US" baseline="0" dirty="0" smtClean="0"/>
              <a:t>Picture animation  for each main part</a:t>
            </a:r>
          </a:p>
          <a:p>
            <a:r>
              <a:rPr lang="en-US" baseline="0" dirty="0" smtClean="0"/>
              <a:t>Video of 3D printing</a:t>
            </a:r>
          </a:p>
          <a:p>
            <a:r>
              <a:rPr lang="en-US" baseline="0" dirty="0" smtClean="0"/>
              <a:t>Design and System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“Integrating</a:t>
            </a:r>
            <a:r>
              <a:rPr lang="en-US" baseline="0" dirty="0" smtClean="0"/>
              <a:t> parts”</a:t>
            </a:r>
          </a:p>
          <a:p>
            <a:r>
              <a:rPr lang="en-US" baseline="0" dirty="0" smtClean="0"/>
              <a:t>Video of 3D printing</a:t>
            </a:r>
          </a:p>
          <a:p>
            <a:r>
              <a:rPr lang="en-US" baseline="0" dirty="0" smtClean="0"/>
              <a:t>Design and System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Tie back to first part</a:t>
            </a:r>
          </a:p>
          <a:p>
            <a:r>
              <a:rPr lang="en-US" dirty="0" smtClean="0"/>
              <a:t>I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fly up to FAA circulars</a:t>
            </a:r>
            <a:r>
              <a:rPr lang="en-US" baseline="0" dirty="0" smtClean="0"/>
              <a:t> +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4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to II</a:t>
            </a:r>
          </a:p>
          <a:p>
            <a:r>
              <a:rPr lang="en-US" dirty="0" smtClean="0"/>
              <a:t>Keeps in required </a:t>
            </a:r>
            <a:r>
              <a:rPr lang="en-US" dirty="0" err="1" smtClean="0"/>
              <a:t>alititude</a:t>
            </a:r>
            <a:endParaRPr lang="en-US" dirty="0" smtClean="0"/>
          </a:p>
          <a:p>
            <a:r>
              <a:rPr lang="en-US" dirty="0" smtClean="0"/>
              <a:t>The 1 of 2 brains and controls of the</a:t>
            </a:r>
            <a:r>
              <a:rPr lang="en-US" baseline="0" dirty="0" smtClean="0"/>
              <a:t> UAV system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4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title/heading </a:t>
            </a:r>
          </a:p>
          <a:p>
            <a:r>
              <a:rPr lang="en-US" dirty="0" smtClean="0"/>
              <a:t>III</a:t>
            </a:r>
            <a:endParaRPr lang="en-US" dirty="0"/>
          </a:p>
          <a:p>
            <a:r>
              <a:rPr lang="en-US" dirty="0" smtClean="0"/>
              <a:t>Holds</a:t>
            </a:r>
            <a:r>
              <a:rPr lang="en-US" baseline="0" dirty="0" smtClean="0"/>
              <a:t> renewable power system, landing and locking platform, all terrain,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07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III</a:t>
            </a:r>
            <a:r>
              <a:rPr lang="en-US" baseline="0" dirty="0" smtClean="0"/>
              <a:t> Continued…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66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IV:</a:t>
            </a:r>
            <a:r>
              <a:rPr lang="en-US" baseline="0" dirty="0" smtClean="0"/>
              <a:t> Design and…</a:t>
            </a:r>
          </a:p>
          <a:p>
            <a:r>
              <a:rPr lang="en-US" dirty="0" smtClean="0"/>
              <a:t>Mobile</a:t>
            </a:r>
            <a:r>
              <a:rPr lang="en-US" baseline="0" dirty="0" smtClean="0"/>
              <a:t> Platform Brains and Controls 2 of 2</a:t>
            </a:r>
          </a:p>
          <a:p>
            <a:r>
              <a:rPr lang="en-US" baseline="0" dirty="0" smtClean="0"/>
              <a:t>Real time monitoring and controls </a:t>
            </a:r>
          </a:p>
          <a:p>
            <a:r>
              <a:rPr lang="en-US" baseline="0" dirty="0" smtClean="0"/>
              <a:t>Self contained </a:t>
            </a:r>
          </a:p>
          <a:p>
            <a:r>
              <a:rPr lang="en-US" baseline="0" dirty="0" smtClean="0"/>
              <a:t>If one fails, then the other one can still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53390-3475-4AE8-9792-392ABFECC3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3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CB04360-65E7-4455-ADBA-595E7747A223}" type="datetimeFigureOut">
              <a:rPr lang="en-US" smtClean="0"/>
              <a:pPr/>
              <a:t>4/18/2014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B620BC1-B4F6-46C0-B85D-23636CD7CF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3.mp4"/><Relationship Id="rId7" Type="http://schemas.openxmlformats.org/officeDocument/2006/relationships/image" Target="../media/image21.jpeg"/><Relationship Id="rId2" Type="http://schemas.microsoft.com/office/2007/relationships/media" Target="../media/media3.mp4"/><Relationship Id="rId1" Type="http://schemas.openxmlformats.org/officeDocument/2006/relationships/video" Target="file:///C:\Users\Ryan\Google%20Drive\Senior%20Design%20Fall%202013\Videos\Rover%203%20480P%20-%203%20Songs.mp4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4.mp4"/><Relationship Id="rId7" Type="http://schemas.openxmlformats.org/officeDocument/2006/relationships/image" Target="../media/image22.jpeg"/><Relationship Id="rId2" Type="http://schemas.microsoft.com/office/2007/relationships/media" Target="../media/media4.mp4"/><Relationship Id="rId1" Type="http://schemas.openxmlformats.org/officeDocument/2006/relationships/video" Target="file:///C:\Users\Ryan\Google%20Drive\Senior%20Design%20Fall%202013\Videos\Bedini%20-%20You%20Spin%20Me%20Round%20480P.mp4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jpeg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19.jpeg"/><Relationship Id="rId2" Type="http://schemas.microsoft.com/office/2007/relationships/media" Target="../media/media2.mp4"/><Relationship Id="rId1" Type="http://schemas.openxmlformats.org/officeDocument/2006/relationships/video" Target="file:///C:\Users\Ryan\Google%20Drive\Senior%20Design%20Fall%202013\Videos\Quad%20Video%202.1%20480P.mp4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2640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173" y="210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3419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3876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Please Enter Password…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273" y="833608"/>
            <a:ext cx="2971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92D050"/>
                </a:solidFill>
              </a:rPr>
              <a:t>*********</a:t>
            </a:r>
            <a:endParaRPr lang="en-US" sz="3400" dirty="0">
              <a:solidFill>
                <a:srgbClr val="92D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6993" y="2177534"/>
            <a:ext cx="845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92D050"/>
                </a:solidFill>
              </a:rPr>
              <a:t>Your mission, should you choose to accept…</a:t>
            </a:r>
            <a:endParaRPr lang="en-US" sz="3000" dirty="0">
              <a:solidFill>
                <a:srgbClr val="92D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3902700"/>
            <a:ext cx="687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I. Unmanned Aerial Vehicle (UAV)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1534" y="4425074"/>
            <a:ext cx="755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II. UAV User Control Terminal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800" y="4886739"/>
            <a:ext cx="687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III. UAV All Terrain Carrier 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5397939"/>
            <a:ext cx="708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IV. UAV All Terrain Carrier User Control Terminal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00" y="1611868"/>
            <a:ext cx="58108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92D050"/>
                </a:solidFill>
              </a:rPr>
              <a:t>Identity Confirmed. Welcome Group 07</a:t>
            </a:r>
            <a:endParaRPr lang="en-US" sz="2500" dirty="0">
              <a:solidFill>
                <a:srgbClr val="92D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7389" y="1210634"/>
            <a:ext cx="33634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92D050"/>
                </a:solidFill>
              </a:rPr>
              <a:t>Confirming Identity…</a:t>
            </a:r>
            <a:endParaRPr lang="en-US" sz="2500" dirty="0">
              <a:solidFill>
                <a:srgbClr val="92D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227" y="3050232"/>
            <a:ext cx="927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Design and integrate a system which meets the following criteria: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1024" y="5786735"/>
            <a:ext cx="708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V. XXXXXX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randomBar dir="vert"/>
        <p:sndAc>
          <p:stSnd>
            <p:snd r:embed="rId3" name="MI Theme 16bit 2.wav"/>
          </p:stSnd>
        </p:sndAc>
      </p:transition>
    </mc:Choice>
    <mc:Fallback xmlns="">
      <p:transition spd="slow" advClick="0" advTm="2000">
        <p:randomBar dir="vert"/>
        <p:sndAc>
          <p:stSnd>
            <p:snd r:embed="rId4" name="MI Theme 16bit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1"/>
                            </p:stCondLst>
                            <p:childTnLst>
                              <p:par>
                                <p:cTn id="11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1"/>
                            </p:stCondLst>
                            <p:childTnLst>
                              <p:par>
                                <p:cTn id="19" presetID="14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1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2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13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934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25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856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67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448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609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23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931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32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0"/>
      <p:bldP spid="16" grpId="1"/>
      <p:bldP spid="18" grpId="0"/>
      <p:bldP spid="18" grpId="1"/>
      <p:bldP spid="2" grpId="0"/>
      <p:bldP spid="2" grpId="1"/>
      <p:bldP spid="17" grpId="0"/>
      <p:bldP spid="17" grpId="1"/>
      <p:bldP spid="19" grpId="0"/>
      <p:bldP spid="19" grpId="1"/>
      <p:bldP spid="20" grpId="0"/>
      <p:bldP spid="20" grpId="1"/>
      <p:bldP spid="23" grpId="0" build="allAtOnce"/>
      <p:bldP spid="24" grpId="0"/>
      <p:bldP spid="24" grpId="1"/>
      <p:bldP spid="24" grpId="2"/>
      <p:bldP spid="25" grpId="0"/>
      <p:bldP spid="25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UAV Control System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Design </a:t>
            </a:r>
            <a:r>
              <a:rPr lang="en-US" sz="3000" dirty="0">
                <a:latin typeface="+mn-lt"/>
              </a:rPr>
              <a:t>&amp; System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SzPct val="115000"/>
              <a:buFont typeface="+mj-lt"/>
              <a:buAutoNum type="romanUcPeriod" startAt="2"/>
            </a:pPr>
            <a:r>
              <a:rPr lang="en-US" sz="2400" b="1" dirty="0" err="1" smtClean="0"/>
              <a:t>Quadcopter</a:t>
            </a:r>
            <a:r>
              <a:rPr lang="en-US" sz="2400" b="1" dirty="0" smtClean="0"/>
              <a:t> Control Terminal</a:t>
            </a:r>
          </a:p>
          <a:p>
            <a:pPr lvl="1"/>
            <a:r>
              <a:rPr lang="en-US" sz="2000" dirty="0" smtClean="0"/>
              <a:t>Preplanned waypoint missions</a:t>
            </a:r>
          </a:p>
          <a:p>
            <a:pPr lvl="1"/>
            <a:r>
              <a:rPr lang="en-US" sz="2000" dirty="0" smtClean="0"/>
              <a:t>Brains of the UAV system</a:t>
            </a:r>
          </a:p>
          <a:p>
            <a:pPr lvl="1"/>
            <a:r>
              <a:rPr lang="en-US" sz="2000" dirty="0" smtClean="0"/>
              <a:t>Can wirelessly view real-time data</a:t>
            </a:r>
            <a:endParaRPr lang="en-US" dirty="0" smtClean="0"/>
          </a:p>
          <a:p>
            <a:pPr lvl="2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/>
              <a:t>Battery life</a:t>
            </a:r>
          </a:p>
          <a:p>
            <a:pPr lvl="2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/>
              <a:t>GPS</a:t>
            </a:r>
          </a:p>
          <a:p>
            <a:pPr lvl="2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dirty="0" smtClean="0"/>
              <a:t>Altitude</a:t>
            </a:r>
          </a:p>
          <a:p>
            <a:pPr lvl="1"/>
            <a:endParaRPr lang="en-US" sz="18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isson planner screensh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9850" y="3500438"/>
            <a:ext cx="6477000" cy="33201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7634228" y="0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Ryan Borden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28" name="Straight Connector 27"/>
          <p:cNvCxnSpPr>
            <a:stCxn id="24" idx="0"/>
            <a:endCxn id="21" idx="4"/>
          </p:cNvCxnSpPr>
          <p:nvPr/>
        </p:nvCxnSpPr>
        <p:spPr>
          <a:xfrm flipV="1">
            <a:off x="6762750" y="5176838"/>
            <a:ext cx="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6648450" y="5100638"/>
            <a:ext cx="228600" cy="228600"/>
            <a:chOff x="6705600" y="5105400"/>
            <a:chExt cx="228600" cy="228600"/>
          </a:xfrm>
          <a:solidFill>
            <a:srgbClr val="FF0000"/>
          </a:solidFill>
        </p:grpSpPr>
        <p:sp>
          <p:nvSpPr>
            <p:cNvPr id="21" name="Donut 20"/>
            <p:cNvSpPr/>
            <p:nvPr/>
          </p:nvSpPr>
          <p:spPr>
            <a:xfrm>
              <a:off x="6781800" y="5105400"/>
              <a:ext cx="76200" cy="76200"/>
            </a:xfrm>
            <a:prstGeom prst="donut">
              <a:avLst>
                <a:gd name="adj" fmla="val 0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6705600" y="5181600"/>
              <a:ext cx="76200" cy="76200"/>
            </a:xfrm>
            <a:prstGeom prst="donut">
              <a:avLst>
                <a:gd name="adj" fmla="val 0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6858000" y="5181600"/>
              <a:ext cx="76200" cy="76200"/>
            </a:xfrm>
            <a:prstGeom prst="donut">
              <a:avLst>
                <a:gd name="adj" fmla="val 0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6781800" y="5257800"/>
              <a:ext cx="76200" cy="76200"/>
            </a:xfrm>
            <a:prstGeom prst="donut">
              <a:avLst>
                <a:gd name="adj" fmla="val 0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/>
            <p:cNvCxnSpPr>
              <a:stCxn id="22" idx="6"/>
              <a:endCxn id="23" idx="2"/>
            </p:cNvCxnSpPr>
            <p:nvPr/>
          </p:nvCxnSpPr>
          <p:spPr>
            <a:xfrm>
              <a:off x="6781800" y="5219700"/>
              <a:ext cx="7620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07656 -0.07986 L 0.08073 -0.10139 L 0.09115 -0.12361 L 0.12396 -0.13403 L 0.10417 -0.15625 L 0.07292 -0.14722 L 0.05573 -0.12986 L 0.06979 -0.09514 L 0.07552 -0.07847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over 3 480P - 3 Song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905000" y="3143250"/>
            <a:ext cx="5638800" cy="3714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CHRONICLES: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>
                <a:latin typeface="+mn-lt"/>
              </a:rPr>
              <a:t>UAV Carrier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endParaRPr lang="en-US" sz="3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SzPct val="115000"/>
              <a:buFont typeface="+mj-lt"/>
              <a:buAutoNum type="romanUcPeriod" startAt="3"/>
            </a:pPr>
            <a:r>
              <a:rPr lang="en-US" sz="2400" b="1" dirty="0" smtClean="0"/>
              <a:t>UAV Carrier</a:t>
            </a:r>
          </a:p>
          <a:p>
            <a:pPr lvl="1"/>
            <a:r>
              <a:rPr lang="en-US" sz="2000" dirty="0" smtClean="0"/>
              <a:t>All terrain</a:t>
            </a:r>
          </a:p>
          <a:p>
            <a:pPr lvl="1"/>
            <a:r>
              <a:rPr lang="en-US" sz="2000" dirty="0" smtClean="0"/>
              <a:t>Houses renewable power system</a:t>
            </a:r>
          </a:p>
          <a:p>
            <a:pPr lvl="1"/>
            <a:r>
              <a:rPr lang="en-US" sz="2000" dirty="0" smtClean="0"/>
              <a:t>Landing and locking system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AutoShape 2" descr="data:image/jpeg;base64,/9j/4AAQSkZJRgABAQAAAQABAAD/2wCEAAkGBxQSEhUUEhQVFhQXFBQXFxcVFxkZGRoXFBcYFxgVGRYbHCggGBomGxcVIjEhJykrLi4uFx8zODMsNygtLisBCgoKDg0OFxAQGi8cHRwsLCwsLCwvNywsLCwrLCwsNywrNDcsMCw3LTcsLCwsNCwwLy0tLisrMDQtMTcrLCssLP/AABEIAMoA+QMBIgACEQEDEQH/xAAcAAEAAQUBAQAAAAAAAAAAAAAABwEDBAUGAgj/xABHEAABAwIDBAcFBQUFBwUAAAABAAIRAwQSITEFQVFhBgcTInGBkRQyQqGxUpLB0fAjYnKCokNTwtLhJDNzg5Oy0xUXVMPx/8QAGgEBAQADAQEAAAAAAAAAAAAAAAECBAUDBv/EAC4RAQACAgAEBQEHBQAAAAAAAAABAgMRBBIhMQVBUWFxwRMygZGx0fAGFCKh4f/aAAwDAQACEQMRAD8AnAqGes/rNuaF261s3NpiiWio8tDnOeQHYQHCA0AgHeTOY373pl1sU7K79mp0TWwECu7HhwzBwMEHE4AzmQJy4xgdYOzrDadhU2lQqAVaNMuxtGbsI/3FZmuLQAnMSNRkYsOo6vOnLNpUyHMNOuwDG2DgM/Ex+n8pzHMZrsVH3V/WoNs6Qty0swiSNS/4sW/FOsrt7a5nIrl8L4rjzZLY5/xmJ11euTDNerKRUlVXVeIiIgIiICIiAiIgIiICIiAiIgIiICIiAiIgIiICIiAiIgiLrC6vqHtlK77QMZXuGtrUnGMb3Nc4dk7i7BBb4kEaLt9n2VuKZpto0hTczs3MwNwuZpgIjMZnXisvpd0Zo7RtzQrzE4mOb7zKgBAePU5HIglchsCjd2jexvXB72uLWVRpUpj3S4n4o/Iyczw/GIzY+TPjt0r5fVs4IrbdZYtl0Fq2F26rZVCbJ4cX0XGSx+UDmIJh2oiDIzXQ3G0n06ZNNge8RDXOwznmJ4xKzv8A1F2BxpBpqBphrjAJ3BxG5aEbZpXjXso/srtoM0KuRxjOBxB0y3GQuPnpbjZrxOL71dRaPX39fmO/o3cGO0RMTG4j+dfb3dBsDpPTuKZc3FLTD2Ed9hG4t3+Wq3lpdsqtxU3Bw4g7xuPA8lDlncmq/t7Y9ld05DmOyDwDnTeN4yid3kulO0j2gr0WGlUhvaZh1OqPiaQ094j7WS7vB8ZaZ+zmJnX5x8+3pLDieEpS2pnl+f5290iouNuunEe7S83O/ABaO76bXBPdcG8mMH1dK67mJORcN0d6fCo8U7lopk5NqA90ng4fD46eC7iUFUREBEVEFUREBERAREQEREBERAREQEREBERAREQFj3tm2q0teJHzHMLIRY2rFomJ6xKxMx1hEnSXadTZt61lbO3qsmm8DMFuTgeMd0nhiCvdINmW9zT9q7UUXsZIrA5RqJj3hPnmu06b9F2bRtzSccL2nFSfE4XjiN7SMiPxAUI7V2Xe2LPZ7uk7sHGQ4OlmJpyLXtnDmJwmJyyXJzeGctovgnl9feP3/V1sHEVmnNE6vX/bYNqtc99ftA9xjG4S3vFgxmDmcTp9Vqztmqy4NOm0hjQXVDi7o3+s5aytVbXRa6YxA+80751g7jwP1GR37gKjA5ji5snXWYya8bnAAwNCMxvjrUpFY052fPfNbmvPt+Dc0KjajQ4GZCuGlll+a5/Z98aLj3cTCZc3QzpiY74XR5HQghdHSqBzQ9hxMOQOmY1Y5vwvHDzBIzWTwYj6bXZb4mOW8jiPpvhdF0U6YOtiKNyS6jo1+rqfI/aZ8x4ZLnbu1nvN4yRpnpiBGbXcwsT2xriGPPeJgGM5AmHAch7wy5DfNrHVPlGqHtDmkOaQCCDIIOhB3r2oa6NdJ6tg7CZqW5ObJzbOrmE6HloeRzUt7M2hTuKbalFwcx2hHzBGoI4FUZSIiAiIgIiICIiAiIgIiICIiAiIgIkrxTqtcJaQRxBn6IPaIiAiIgKNuvLaYp2dOgPerVgT/BS75P3uzHmpJXz31x7UNbabqeeG3pspgH7Tx2j3DxDmD+QIQ5Sm7X9clk2d66k7EyCCIc05tc37LhvHoQQCCCFj25jTUjTiOCvvtxhxNM/abvbz5jnu3qjfNw1mdpS3RiaT3mE5d472k6PyBmCAdca2un0XEs35Pa73XAZw4azwIzGoIWotLl1Nwex2FwmDlvyIIORBGRByO9b6jWZcCQAyoB3mchq5hObmcR7zebcwRvbO7ZVbiYTlGJriMTCdzuIJ0cMjpkclR9o2cUCf1+ZXNODmOxNJa8aEcCNDucCN2hW62btQVe66GvG7iBq5vEcRqOYkgMipSkJsfa1axqY6JlpjHTPuvA+juDvqMlfIVqrTlQS30e2/SvKeOkcx77D7zDwI/HQraqBbetVtqgq0HFrx6Eb2uHxN5KVeiPS6netwmGV2jvUydeLmH4m/Mb+JK6VERAREQERYG0NsUKBAq1WMcRIaT3iOIYMz5BBnouR2n1iWdESC+oZAhjePNxAWivetKWYqNBwlzmjtCB7oBJymdQptdJLVmvdMZ7zmt8SAoPvOm99cuwMfhLtAwfOTkBzyWkvKrnE9rVqVXbzPdB4Au19FOYTvT6WWbqgpC5pF7jAGLU8J0nlK3MqA7PoaX0m1a9WnbUnAOBqkFxacwQwEZEcSF1+y9sW7sNFlevcYGwC9z8Hd5CA7+bEtbNxuPFWbT116NnDwmTLEzEdI9klvqAZkgeK5rph0tbaW1WrTAe9je6D7uI5Cd8CZPgsF9Z79+Ss3Ow/aabqZaXNcC0+fPcuDP9QWyZIpip038zp6/wBnFazNpQxtnpxe3jgK9d2AkTTp9yn5tb7w/iJXUdT+0H0b9tFs9nVa8OaPdBa0uD44jDHmthZdT9MVS24vW4Rn2dMAVSOZcSB5NPkrG2elFtsa4dQ2fa03VWMAfXrOc90uAdhHKMMwQJ3ZL6WMlZnW+vfXm0tSnFVUE7J61b3tqb65puoktD6bWBsNJzc05ukTvJ0U4e0N4/JejFeREQFGvW10DdeAXVsJuKbML2b6tMSQAf7xsmOIMbgpKRB8k0H8ZkGHNIIIIyIjUaZjUZrMZXzkGDuKmLrL6uRdzdWgDboDvN0bWA0z3VIyDt+h3EQqWkOLXNLajSQ5hEGRqI3O5KjKewOktEHe0fMt5ctytsMEEOIIgggwQRoQRv5rzTfpOXAj9aL3UbO7PloeYQbe3vxUgVMn8QBB5gbjy0Oog5Glza/mCDw0IK1YiBOn0WdaXhb3KmbTofxnj+ig2GzNsODhTrZz7rgPqF0LQDHA7+XkuSqMbMNlx5jjuAWfaX5oAszqP1wg5N5TvKI3b2s/ed4DCPV2f9K19wxzXB7P2bmkFpa4gg8cR3qx2t1U0Apt8PxK8v2FOdWoXepUVKvQPpebsGjXwi4YJy0qNHxAbnDePMcB2KhXq/sqYuvaKr8FK2bic5xyxvlrBO/IuMcgur2z1oUGEstqb67+MYWepz+Sm1075ajbPSa1tR+3rNafsgy77ozUU7S6UbQu5DqvYsPwUcj4F2q0xtaNLOo4Yv3jiefLP8E2advtTrQe/u2duY/vK2Q8mj/VcreC4un9pdVnOyghvdAb9nLdmeGq1lXbrRlSp5/af/lH4laraG1HuLW1HO70wBk3LQQOKitltesyQ0EQ0ZQcp5+C2l9aD9mycNNrQ3ERu1c4DfLiT5hcmGre3VQvtWvB7zRhP8uX0wlNbRd2bVbhrOHda8loO8Umd8iToSMA5klap+0SD+yDZboZO8afrgvNdzvZ2wO7DxPhUafy+S99G9lNqOLrh5p04aQGsL3vzmGtGTRlmXRqMjuwvMV6y2MGO97RyRufjbY0uwcGvrOqPqEAkVCTB4ZDTgt3su4quys7V7x9rJlL/qHL8VkW76DXTb2bqr59+4cCPHCJA9AuvoVajmjFkYEgaA745L5bxHNix/e3bflM/SHfz2mIjvPzP0j/AI1VHZdw4Tc3Ipjey1He8DVfMeTfNRjtPp1el1RlK4qsp4i0NDySGtJaBjPeBgZkESVMF5WpUWh1eo1jTkC8xJ4Aak8go92t0VpXVbtLRlZjHul7qjQynmZL2BxD85mIjgs/COLrWbWyVilZ7T2hzs+PJliOX9oclZ3Tm4arXO7QEHFJLsQ4umSfFd10q6trm7qi4oBpdUDO0a84QCGgYgd4yHPJZW2RZ7HtjVtrcVbiWtbUuDjh5+MMmBEE5RuzXA3XTG9vHH2i4eWxkxsMZ91sT5yu7T7PPeubHbpXcdPPs51uakTSY7pF2D1OvaWG6uGlrSCWUmHODOHtHEZbvdUt9mOAUedTO2qtejWpVXF/YuZgcTJwvDu6SczBafVSKt54qoiICIiAuE6xer5l+01qOGndtGTtG1QNGPjfwdu5hd0td0h2zTs7d9xWxdmzDOASe+4MEDxcEHzQ+i+m91KswsqMJDmvEGRx58DodeZ9NHmPp4LYdYHS72267ZtMtpNY1jQQMRAklziN8nIbgOZWvovDm4mnED+s+BQeqjIz1C8zlyWQ10jjx/XFW+ykwN5Eeaq6XNn1XULUvqEGoXuaw78I1z848lv9h7LDQKjpLzBE7tD+K0tel2tzRoj3GCT4NJz8yCfAhdiUQmVh7Rr4Wn9ZrJc6FZ2XYe13lKh8OLFU/gZ3jPiBH8wUVZ2wRQt6NrID3f7TWkx3ntiiw78mQSOLlqqd3TpNAALj6Cd546rZda+y+x2k5/wVqbKg4YmjA5o+60/zLl3OkbvTyWOhsXbSc8a4RvDchyz3rXFoB4+H5lUZm4Zq5XGeSI84uGX19SrVSPEzOfEb/FeiP0M1UUSd3mf9UHkHOf1mtpss4qdWnxGIfQ/4fRapzY3zxhZGz62Go0nSYPg7IqwMizqTSczg6fJwAPo4Are9FLmnRJbXcXNeRGRdgcAZ7u5p5bwOa0Tgab5iWnJw+RC2PYw0OaZxAweIEb/tCYI101nLzz4a5aTS3aXrjvNJ3Hd1Vx0toMyo03P3Au7jcvHvfJau56QXteW0yGT9gQAOJcZdPABcjT2ZVc4jtjTaZ0Ma84yPgVuqd3VwsYxzGZRimS6Mpjdx1Oq5OTw+uKI+ypFp9Z66d/hc+LJXVa6mI6zaen4N90c2G9jsdWo55mcMkjFEYjJMujKcl1baZUd7Oqv7ei11WtULqtNpwuLcnOAOEDlxU7W9kxnutHjqfUrSy+C5+IvFsl4/L9GtxfF0rbpbnn27OG2t0SN7RdScCA6IdHukZh2evhvWl2H1Ksa7FdXBcAcmUW4J/ie4k+QA8VLcKq7XA8FXhMfJW0z8uTlyzkncw1mwdg0LKmadtTwNJxHMuLjES5ziSchxWzRFvPIREQEREFm8uG02OqPMNY1znE7mtEk+gUPdLOktxdWdYVMLKTgzu4c/faW8SM43+QXWdY+3Wgexdo1hqskuJAMT7onLhIOoKj7pHZ1PZqpqOOYZhgNNPKo05PGYn96NdSiuMqNGmURodBP4rU+0GhVOA4hPead43HkY3rLLnjIqxWcXMG6DmY5K6Ru7as2oMTD4g6jkRxWZYuBxVAQWtaSCMxi90eh+i5O2e5hxNIBAznRwG4wt1ZXdL2VzKZDZcS/GYIO4Z7o+qaHQdEreTUrke86GcmsgD/CPJdASud2f0mtqdBrAe8IbhzxTvgAGc853yFkHbzXwWNeQJnKSctMsh5kaaKKzby54ZzkI4nIAc5Uh9XHRd9sH164itVAAbvZTyMH94mJG6BvlaK22tb2dRgZbirUFOm+o9xktc4NIDDBw+9mQNwUoUXy0GIkAxwkaISjvrs2ZjtadcDOjVh3/AA63dP8AX2fzUQ0qZdEawRu01PhmvpXpBs0XNtWoH+0puaORI7p8jB8l85bPmcBEEkh3EEaj6qIUKGUwfX6r05g1OfIaeq9EAuOsbvJemGMjvRYeM/hACtVKLjmTPirzCdIVOyJ4+SirTGiY4jThvViq0A/RZnZtGpH1K8YmTm0mOJj5f6qozy7tGNPEfMZH5heqRNOR7zTuOn/7zXq3uhEAAt1jSOMQMl6Fu6s/DSD3k/CxjnOE8QMh4krJFHVmH7Y5SHD+oZKtFrWyQIJ3klzjyJO7kF2myerd5g1SRxkgeUCSfkuw2b0Lt6Xw4j6fPM/NSRxfVnsN1S5Nw9hDKQ7hcCJqOyy4wMXmQpYC8UqYaAGgADQBe0BERAREQEREBearw0EkwACSTuAzJXpcj1q37qGzK7mGHE0WAj9+qxp/pJQQx0+2j7RfPqE5FoIGYgHRpB34Q1am0vagBYHuwEZsmWka5tOWqVLnt3l1Ud8wC5uWgAGXgAqewBpljxpo6fwH5qwq7l9lv3QqlgPwtjwVoscN7T5n8lSlRcSccEZQA4j8lUXOyZHut+6FbdYU3fA3xhZLLUQYgOygl54ifkrjbV/2qf3v9Fegv7I2fSDSeyZiD/eLQTmBvPgfVZ9ciFi2VIgFuNklzY72W8Z8NQr1ewIEufP8I3eag3ewmds+nJ951JkTnhYMLvo3VTZZuljfD6ZKDuh11gubdg9w1oM5kl7cIM/dU0bOumkmnPea3ERHwuc4DPTUFY+as5QB1hbL9nvawAhr6natjcKrQf8AvFT0X0AuO6fdC/b8FRjw2tTa4AO9x4OYa4jNsGYOfvHJSUQvSZzXmrc02/GJ4DP6LJ6RdFNoUZBtqxZl/u2GoBzmnJjx4rW7J6G39x7lvVDd7qjeyYOeKrhnyBRXo7QHwj1/JeRdOdvJ8FTbXR19s5rDWoVH4Zd2LnVAwyQGl0AF2WcDJYFzY1Q2ccgaxllxEbldI2dV8xoMs/zgK2XjmfkFr9m1TScHOacJPeIE5HXT9ZLfPrNnC2XHg0SfQKxEDBLn7svDX1U3dWnSdlzS7E02UqtNolrAGteNC9rRoZiRzCiZlpWd8IYP3zn90fiVmbMZVtndpTquFSCJbkM90b/OVJgh9BqqsWly17QWua7ISWkH6K+gIiICIiAiIgKiKqCij/rurYdntb9u5pN+619T/ApBUX9fVT/ZrZvGu533abm/40EPWYgytjCwLcd2f3mhbCnoFRTswnZBewgVBtNe8CoCvUoK0G99v8Q+q2t+73RxxD5T+C1TDmPEfVbDaTs6f/EA9WuCCmzKuCtTd9mrSd6OEqcdlgGvUI3MY3zlzv8AEFArjr4H5Z/gp46LuxsdV/vCD6NAUlW6VCqrU9I9uMtKRqOGIw4taDBOESTyA/EKI4Xpt1j9lXdQtXf7uQ94LYL97BIOm+BrluUf7V6RVa3eq1XP5ElwHITkPLNaPGXEl0EkkmeJMk+qOtmu0OE+oU0bZFm5pwjcCBrnE7ua2LajSOzYwucYyyGTmDEMzxk67ytELV9Mh24OGhyMblk2tSK2M+7AloOZyjLcrAxHUHUQ3ERJB0M6Rr6rubWs0UacZTTaTHMLjr5naEYRETqDnMemi3FC7w02NgkhoBnSR+CspDZ1bonRYtxcOAzMeOqxmVqlQw2fBoGXmrlLZDiZcQPEyfkptXR2pqtip2zmANHuwIy1Jieeq6XZHS65AZ2gD8QaSHCHCQCRI4Z6hcv25gCAYjXTLfG/zV7ZN041wHnIhw3QDEz8vmsdKmZjpEjQr0uZ2D0qt3tZT7UYh3JM4XFuWTtOC6ZVBERUEREFEhVRBRQr1ybTbXuBbgkOoRrkJqNa8nQzlgG7RTWo66VdWPtl1UuW3XZmphlpo4wMLGsyIqN+yghd1lUDYa5hMzMkacsKzaDSGgOiYzghSR/7QVN140/8gj/7V5PVFV/+Wz/pH/OqI8w/qQqgfrJd+7qjr7rqmf8AluH4rweqW43XFH0f+So4SP1I/NAD+iF3Duqe7/vqHq//ACLyeqi83Vbf71T/AMaDi8J/RCu7UqPeRgbIDw6cTefNdWequ++3bfff/wCND1XX32rc/wDMf/40HG3BfJ0GTozB5Rrkc19A9DaGCytxM/smEniSBmoqqdVt+d9D/qO/yKYNg2bqNtRpPILqdJjHFuhLWgEid2SxlWaoL6X9IXV7m6p1Jwh1SixzT7rWuw5tmHZg88ypyr1QxrnOyDQXHwAkr5odX7R76h1e9zz4vcXH6qSMGpaPbp3m8R+PDzVulVE81tsUaLxVotdqM9ZGRTaPNA91x8vkVetKLXNBc1pOecLH7EhpDYcT5RlrzKyLXG1glpEQDlvP1ViBkC1p/wB230WXY21Mh/7NktDSDEx3oORy+Iei1/tB4H0KzLCvGKQc6eQAJk42mMhyV6DPafT5Lw6sNBJPAD9QvLaVV2jQ3+Ixv1jX5K5ZWDqZeTUPfIJwgatEZTO76JtNKVK+EAuGGdJ5Kx2xfIY1zstQMs8tVsRbNkEjERvd3vSdFfLlF0ubEptbhGnZxHMucI+Z+imKi+Wg8QD6iVCePDijXueoqMP4KXOjl12lvTPAYfTIfKFIhWzREVQREQEREBERAREQEREBERAREQFQlVXL9ZdJ7tm1xTDi79kYZJdAqsJ0z0BQW+sDblKnY3DW1WGo5nZhocC6apwaDMZEnyUH0mL37SX08BjNzXYgACS2R3j8QzOq8gKK9ISgVSoiwagnVbSrkWjkT9FrHUATPMLPrP8A2kcGfUqwMm3ZOLk0n0IWXsk985/CfqFjWJzd/A5Xdmu7/wDK5UbYleS5Wy9UxIu1zEqSvGJMSI83ByPgfln+CkTq9uppvYfhMj6H6NUeVRkfA/RW9mbWrMBdSe+kQ0x3dXGIJE5tEaFBOqLhOg/S+tc1uwrNYT2bnY25HukCC3Q66iNNF3aAiIgIiICIiAiIgIiICIiAiIgKiqqIOJ6V9XVG6c6rSeaNZxkmMTHHi5kiDzaRxIKjDb3Rm7spNekTTH9rT79PxLoln8wHmvoVCFNLt8xtqA6K6FMvSHq3tLmXUx7PUJJxUgA0k73UvdPMiDzUZ7f6FXtnJcztaQ/taILh/NT99noQPtINQBp5L1imq/wb+KxqFYOEg+BGYK9NouDnODpmMjloTv03pBLa7OPeP8D/APtV3Z5748D9Cse1tqrSCG6szLu7BcNIOZ8tVk2dqWHE54J4AeWqyRnOVMSsmp5q5aW9WsYo031N3caSAeZGQ84QHPXgv5ro7DoFdVM6hZSH7xxO+6zL+oLpbDq+t2Qarn1TwnA30b3v6lBGpq5jju4+S3Fh0Xu68RScxp+Kp3B6HvegKlWw2XRoD9lSYziWtAJ8XanzWYg5Pop0LFpU7Z1QvqYS2AMLQHRO8k6DgutREBERAREQEREBERAREQEREBERAREQFRVRBRFVEHL9Iuglpdkuczsqp/taMNcTxcILX/zAqO9r9Xd7QJ7INuKecOZ3XgcHU3H/ALS6eAU2FUTQhyx6OXlbDFF7RDRNQYIgAaOg+gK6DZ/Vy4516wH7tISfvuAH9KkNEGhsOh9pSj9kHnjV7/nhPdB8AFvWNAEAAAaAZD0VUQFVUVUBERAREQER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773" y="0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Raymond Lueg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85" y="3253489"/>
            <a:ext cx="4659029" cy="3494272"/>
          </a:xfrm>
          <a:prstGeom prst="rect">
            <a:avLst/>
          </a:prstGeom>
        </p:spPr>
      </p:pic>
      <p:pic>
        <p:nvPicPr>
          <p:cNvPr id="9" name="Rover 5.1 - Highway to Hell 48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825" y="16002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6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dini - You Spin Me Round 48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962400" y="3543300"/>
            <a:ext cx="4419600" cy="33147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6200" y="1600201"/>
            <a:ext cx="8686800" cy="5257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914400" lvl="1" indent="-514350">
              <a:buClr>
                <a:schemeClr val="accent1"/>
              </a:buClr>
              <a:buSzPct val="115000"/>
              <a:buFont typeface="+mj-lt"/>
              <a:buAutoNum type="romanUcPeriod" startAt="3"/>
            </a:pPr>
            <a:r>
              <a:rPr lang="en-US" sz="2400" b="1" dirty="0" smtClean="0">
                <a:latin typeface="+mn-lt"/>
              </a:rPr>
              <a:t>UAV Carrier Cont. – </a:t>
            </a:r>
            <a:r>
              <a:rPr lang="en-US" sz="2400" b="1" dirty="0" err="1" smtClean="0">
                <a:latin typeface="+mn-lt"/>
              </a:rPr>
              <a:t>Bedini</a:t>
            </a:r>
            <a:r>
              <a:rPr lang="en-US" sz="2400" b="1" dirty="0" smtClean="0">
                <a:latin typeface="+mn-lt"/>
              </a:rPr>
              <a:t> Motor</a:t>
            </a:r>
          </a:p>
          <a:p>
            <a:pPr lvl="2">
              <a:buClr>
                <a:schemeClr val="accent1"/>
              </a:buClr>
              <a:buSzPct val="100000"/>
            </a:pPr>
            <a:r>
              <a:rPr lang="en-US" sz="2000" dirty="0" smtClean="0">
                <a:latin typeface="+mn-lt"/>
              </a:rPr>
              <a:t>Regenerative System</a:t>
            </a:r>
          </a:p>
          <a:p>
            <a:pPr lvl="3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4, 12 volt batteries</a:t>
            </a:r>
          </a:p>
          <a:p>
            <a:pPr lvl="3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Solar panel for supplemental power</a:t>
            </a:r>
          </a:p>
          <a:p>
            <a:pPr lvl="2">
              <a:buClr>
                <a:schemeClr val="accent1"/>
              </a:buClr>
              <a:buSzPct val="100000"/>
            </a:pPr>
            <a:r>
              <a:rPr lang="en-US" sz="2000" dirty="0" smtClean="0">
                <a:latin typeface="+mn-lt"/>
              </a:rPr>
              <a:t>Charges batteries by injecting voltage instead of current</a:t>
            </a:r>
          </a:p>
          <a:p>
            <a:pPr lvl="3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Less heat</a:t>
            </a:r>
          </a:p>
          <a:p>
            <a:pPr lvl="3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Longer battery life</a:t>
            </a:r>
          </a:p>
          <a:p>
            <a:pPr lvl="1"/>
            <a:endParaRPr lang="en-US" sz="28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2" b="19792"/>
          <a:stretch/>
        </p:blipFill>
        <p:spPr bwMode="auto">
          <a:xfrm>
            <a:off x="4203700" y="3812173"/>
            <a:ext cx="3852219" cy="2846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58575" y="120134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Raymond </a:t>
            </a:r>
            <a:r>
              <a:rPr lang="en-US" dirty="0" err="1" smtClean="0">
                <a:solidFill>
                  <a:schemeClr val="tx2"/>
                </a:solidFill>
              </a:rPr>
              <a:t>Lueg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52400"/>
            <a:ext cx="9144000" cy="1401762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THE QUAD CHRONICLES: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UAV Carrier </a:t>
            </a:r>
            <a:b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Design &amp; System Integration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Bedini - You Spin Me Round 48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825" y="16764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latin typeface="+mn-lt"/>
              </a:rPr>
              <a:t>THE QUAD CHRONICLES: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UAV Carrier Control Terminal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marL="514350" indent="-514350">
              <a:buSzPct val="115000"/>
              <a:buFont typeface="+mj-lt"/>
              <a:buAutoNum type="romanUcPeriod" startAt="4"/>
            </a:pPr>
            <a:r>
              <a:rPr lang="en-US" sz="2400" b="1" dirty="0" smtClean="0"/>
              <a:t> UAV Carrier Control Terminal</a:t>
            </a:r>
          </a:p>
          <a:p>
            <a:r>
              <a:rPr lang="en-US" sz="2400" dirty="0" smtClean="0"/>
              <a:t>Mobile Platform Brains</a:t>
            </a:r>
          </a:p>
          <a:p>
            <a:r>
              <a:rPr lang="en-US" sz="2400" dirty="0" smtClean="0"/>
              <a:t>Real time monitoring and controls</a:t>
            </a:r>
          </a:p>
          <a:p>
            <a:r>
              <a:rPr lang="en-US" sz="2400" dirty="0" smtClean="0"/>
              <a:t>Self Contained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64346" y="0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Brandon Frazer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62350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UAV Carrier Control Terminal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04800" y="1676400"/>
            <a:ext cx="8618854" cy="4891405"/>
            <a:chOff x="-1" y="583384"/>
            <a:chExt cx="9152255" cy="5679621"/>
          </a:xfrm>
        </p:grpSpPr>
        <p:pic>
          <p:nvPicPr>
            <p:cNvPr id="4" name="Picture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" y="583384"/>
              <a:ext cx="4419601" cy="2671444"/>
            </a:xfrm>
            <a:prstGeom prst="rect">
              <a:avLst/>
            </a:prstGeom>
          </p:spPr>
        </p:pic>
        <p:pic>
          <p:nvPicPr>
            <p:cNvPr id="5" name="Picture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" y="3670617"/>
              <a:ext cx="4571999" cy="2592388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1999" y="583384"/>
              <a:ext cx="4572001" cy="2693216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1999" y="3670617"/>
              <a:ext cx="4580255" cy="257937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364346" y="0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Brandon Frazer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000" dirty="0" smtClean="0">
                <a:latin typeface="+mn-lt"/>
              </a:rPr>
              <a:t>UAV Carrier Control Terminal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endParaRPr lang="en-US" sz="3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SzPct val="115000"/>
              <a:buFont typeface="+mj-lt"/>
              <a:buAutoNum type="romanUcPeriod" startAt="4"/>
            </a:pPr>
            <a:r>
              <a:rPr lang="en-US" sz="2400" b="1" dirty="0" smtClean="0"/>
              <a:t>UAV Carrier Control Terminal Continued – System Security</a:t>
            </a:r>
          </a:p>
          <a:p>
            <a:pPr lvl="1">
              <a:buSzPct val="115000"/>
            </a:pPr>
            <a:r>
              <a:rPr lang="en-US" sz="2000" dirty="0" smtClean="0"/>
              <a:t>Secured across Sub-Systems I-IV</a:t>
            </a:r>
          </a:p>
          <a:p>
            <a:pPr lvl="1">
              <a:buSzPct val="115000"/>
            </a:pPr>
            <a:r>
              <a:rPr lang="en-US" sz="2000" dirty="0" smtClean="0"/>
              <a:t>Fingerprint scanner for user authentication </a:t>
            </a:r>
          </a:p>
          <a:p>
            <a:pPr lvl="1">
              <a:buSzPct val="115000"/>
            </a:pPr>
            <a:r>
              <a:rPr lang="en-US" sz="2000" dirty="0" smtClean="0"/>
              <a:t>Certain actions (such as arming the turret or unlocking/landing a </a:t>
            </a:r>
            <a:r>
              <a:rPr lang="en-US" sz="2000" dirty="0" err="1" smtClean="0"/>
              <a:t>quadcopter</a:t>
            </a:r>
            <a:r>
              <a:rPr lang="en-US" sz="2000" dirty="0" smtClean="0"/>
              <a:t>) require authentication codes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data:image/jpeg;base64,/9j/4AAQSkZJRgABAQAAAQABAAD/2wCEAAkGBxQSEhUUEBQVFRQUFBQXFBcUFxQVFRcXFRUXFxUVGBUYHCggGBolHBcUIjEhJSkrLi4uFx8zODMsNygtLisBCgoKDg0OGhAQGiwkHyUsLCwsLCwsLCwsLCwsLCwsLCwsLCwsLCwsLCwsLCwsKywsLCwsLCwsLCwsLCwsLC4sLP/AABEIAPsAyQMBIgACEQEDEQH/xAAcAAABBAMBAAAAAAAAAAAAAAABAAIGBwMEBQj/xABHEAABAwIEAwUFBQUECAcAAAABAAIRAwQFEiExBkFRImFxgZEHEzKhsRSTwdHwI0JUYnIWUtLxCBUXQ3OisuEkJTM0gpKU/8QAGQEAAgMBAAAAAAAAAAAAAAAAAAECAwQF/8QAJxEAAgMAAgIBBAEFAAAAAAAAAAECAxEhMQQSEyIyQVGhFBUjM0L/2gAMAwEAAhEDEQA/ALwQlIoIHgZSlCUEgwdKWZNSQGDpSlNSQGDwUpTQigAylKaStKvitJhh7wPFGgk30b8pSuS/HaOuV7SBuQRoei1qHFls8hrarMxnTMBt39UeyJekv0d+UpWkMQYRo5pPTMFssfKNE1hklCUEkaLAyjKakjQwdKRKYkjQwdKWZNSRoYPBRTQigQEESmlAxFBFBAxIoIoASSSSACg50alJcLjHF22tu6o52UDn5gAfNLQS14RD2icaPpzToEMa0hrnn4i4gnK0bnQfqVUOLcT1H7HSTO8k9SZ1WLE8Tfd1X1HHTMSI6E76+G5XKv6cEZNAB8/BV9vk1cxj9J0qOKPc3R7mOnQ65T/KenLVa9am5xMSHzsdN9YPf0PNaFnUl0EbwDA1jrB0W5TqOBOXtN0AMbiZAI3B+kpNYTjL2XJKeDOKqtN3unuynSHOG2vwu5xynkri4e4rDyKdYZKo3GsQdt+vdIVD2TJqNL47c5XHXMQO1TdG7o8zoF3rum8OpPDichABblzZYkQ4cxp3EEHmVW5Y+CxwUo4z0Wx07IqE8F8Rmq2mHODg8RMQWvG7SOU8vkpsr4SUlphnBweMSSSSkQEkkkgBJJIoAISSCSkiLEmpxQSGgJJIoGBJJFIAJFJIpgBUl7fcfDn0LOme00+9q906U2+PxH0V2OXmH2nXHvsWqhvJwYI/lLvxlJjiuTjYfRkOG0jTvjkPMhdHDbAvMGm0jMJOswTJkrHZtgwBOXQTygqXYZZvDgdAAJ5bc1inY94O3T46UU2cergFKm4j4m6FtQDTUzDhu3kF2rPAmkQ1oII+LQRzgjqFIcOsjUcAW6EfuwZHfyKlzMFa1gygbTtsoxjKQ5zhXiwqrHcBDR71ohzXNDgCdHgjK/zGi4GLV6lJ2UAxllzDIGVxLmwRtlJMdFbuIYJ2Tl6iR1GaVC+KrbJWqtABaabXNJ3mHGPVrvVTjqfJXLJLUO9nGJta5rqh+J0OzcnbiXcwRrPd3q86b5APcvLGC03GmXSWtzxpo1zmwfAHKemsFel+Gq2e1oumZpt18o/BaILGzn38xUjpykkkrDMJJJJACRSCSACEkQgpIixFBFBIYEkkUDEkkkgQk1yKBQACV5m42ws0MXeHSQ57qjZ3ylz4HlC9MOVKe2XDv/GCqJj7NDukue4CD4A9VGfRbUtkiH2VJsiXCXamDMeinOHvByN0GYNAPUOzEx6KvLHAXVRmbUa3LJgkiBBiSARK73s0t6la67biadEHcyJ5R5BYpRXaZ2Y2NLJIsfAnNpxmMHszqNJEn8FKHXIy9kh2ndKhfEeDkEFrgXPLYk6anWWyJELTw+3vKTHE0gWMcdWFwdl/vNaXHMI5CD4qUJNcYUWQjNKWk2LxHioXxpSY2oxzt3tLY5mCSCB3SfVSC2ruLATrsZ5ERuolxpX/AGtN8aMzQTO+UmESY644yvi9zabqWkNe4j+oAkOEdzSFffswrF2HUC7cB4jeIe7T6KlabPiNUaseyY0AYWuJAHXtfNXrwLbtZY0fd/C4OeP/AJuLvxV9b0yeTFpckgRQRVpiEkkiEDEkkkgBwSSCKaIjUEikgYEUAigBIJJIASaSiSmkoARVe+2O2BtmVNZD8p7wRPyg+qsAqBe2WoW2LTy9+wO8HNcPqQozWxLaXk0ynK9zlbkbzVk+zDDxTti4iHOcSZ312+QVRsu8rwXCcp1Vy8KY8x9MBtNxc5oLRGWRGsF0D5rGo+rOxOz3jwTN1tTqN7UEjrBCNq1obDeyRyO48FqWtVzmZsrm7SHRMeRITbqQZadFbx3hicX1pmuGMGggdw0+ShGI0876jcoe2CSCdGxAB8RJ+SkL7zUnx9VpYO5jGVq1UtaxpJcXbDmd+eo06wq3yXR+gg3GFk6hkpgh1W4yODWjtQAGAEd5DNfFXZw1ZGha0KTt6dJjTz1A1VWcLWb8RxIXbs2Sm6YIlrGU/wD06cxq5xhxjaT3K5Ar6oYjH5Vjk+R0p4KYnAq4yhRQCSQBSSCSBjgigEUyIwoInkggYkkkEAKUJSSQApTCiUCgAFRX2m2fvcMuRzYz3g8aRD/wUrWtf2wq030zs9jmHwcCPxSY08Z5Rt6jM4z7Tr39ZVhYDWDoqNcTla1ojuGo89PRV2wG1rup1RrTqOYZ3lri2fkrE4f4ypshpayNILmide9ZbVyjqeM1KL/ZNbTGcoAcQAZ0J5SR9I9U44jm57beXJc+5xehWbD2MkjTQDccnKLUL97XPLtgWwT0kxPlCj7Pot+Nd4SK8viT2ehPdOxB8AVHOMszbalTa4nNUzEAmHEAASOeuw6wu7hFA13HXsiC93LSNB4wpjgmF0ajsz2BxpFppzrl0gGOqlGLZVZNRWm7wfhX2a1psIh8Zn9cztTPfsPJd1MAT1qSw5cnr0ITgmhEJiHBEJoTkAFEIIoAIRQCKYjGTslKB2HgkkMSBRQKAAUkUEABJYb28p0WGpWe2nTaJc55DWjxJVd477aLGjItxUuXDYtGSnP9btSO8ApiLJK1MQxGjRBdWq06YAkl72tgeZXnrHPbJiFYObSNO3adP2TZeB/xHbHvACry5uXVHF1RznuOpc8lzj3lx1KMAm3tKxi0ub739iXODh+1zMytL26ZmzuCI5cgjgmIsBBdAAE6Ac/8goPTdrK3sMqD3gzfDIkKqyKw1+POSfBYzrym9uYEgB3Z0305N89IWpUNa4qQAadMkTmHaIG3nr5LJhlSnTktA02kArNh90alYucT3/ksvsvwjqOuX/TJ5gNBrKYawQANO/xW7VxJ1vSrVWua3IwmXyWaDmAQYlc6yrCJ0gDUnYfkqu9ovGYuHfZ7YxQYe0R/vHA7/wBI5KyvZdGO9qCekn4c9sVy6uPtbabqLtCKTS1zJ/faSSXeBV22tw2oxr6bg5jwHNI2IOxC8hWMbzqdlZHBvtBq2OWjUb72hMlpJz0wT+4dj1ylbXE5ml9hGVoYTilK5pirbvD2O5jcdzhu0+K3gVAY4JwTAnhADgimhOCACEUEUxGLkPBJI8vBBIaCkkkgALgcZ8U0sOtnVq2p+GkwHWo87NHQcyeQXfXmP2v8Ufbb57WOmhbk0qY5EgxUfHe6R4NCaE2cLizi65xCoXXNQls9im3SkzoGt5n+YyVHyOhROqDY57fNSEF1MgAnnMeSa1q2r6JEOa4ZGxkzQBHwnMB2t55ard4bw81akkdlv15KM5KK1llcHOSijnNoOiY0XUwbC3vaajBIYdfISp+MMpuYAWRPOOX+a1cHcLKncNc3MKnwaSBmkAH0lZfm9uDpx8VVveyInGHHsNGrjH4FS2wcKLWuPTtGeigtCsG1C8jqY6LJcXlWo1zgD7tmXPyGpgA6zvoh07iQR8r1Tcuf0STinjLNTNC3cYPxOBO3MAqCQsrnCSWgjWQN46aphqd35rTCCisRzbbXY9Zt2um8knbuHM+kro2pl++pAj9dy0ra8GUjIAYjNmOgO5yxrot3s5Wu1ADi3vM6yfMdVdvBSkd2yrPokPpVXMc0zmY7LHjG4VucEcftrltG6c0VdmvEBtQ9Dya75FUZRugHGTMgj5INvASCdTy0/UpOJLT1oE4FUdwNx/Wt3tZcudUtjpLhNSn3tMy5v8pVzYdiFKuzPQqNqNPNpnyPQ9xVTQzdRCaCnBADgigEUxGE7DwSSPLwSSGhJIIpgcDj7EXW+HXVWmYe2i/Kehd2QfnK8jlenPbTee7wqs0b1Sxg8Mwc75N+a8xEpoTRmpwA4RJOg7tdVgei6ppCZCbYkZrW3L3BrdSTCsfBbNlGmGjpJPUnYhcrhXBctMVXiC+cvc0fnv5Bd+4adAN4Guix3Wa8R2PCo9V7Ptm0a+XuiB46nw7iojxTjOY5Gctyd1vYjWhsA7Akx581EHjPJlQqS7Zd5M3FYjWqVEPeRpyy+pidU2qVidutsTiz7MlB2XUbn9FbeIlpa2N4A+S16wAyAcmifE6n6hOuvhbGw081Z+Cv8jKGpA6xPkslWoYLeUjwkFYqZgT3JmafWUdCNhr/AKKQcO4TWuH5bdkxEvdo1o/mPLwGq0eFsGdd1gxug3ceg/NehMAwRtGi1lJsNA5c+rieZ71TbbnCNFNO/VLoh9j7OqRb+2qVH1CN2EMaD3CCT5lcThK+rYTizaFV5NGo5rHToHMqGKdTxDvo5W41kaqrfbLQipa1m6HttJ/pcxzfSXKiFkvbGaLa168F9hPWvZVczGO/vMaZ6y0FbCvMQ8JJJKQjCdh4IInYeAQSGIIoLHcVmsY5zzDWgknoBumBVPt9xFoo0qROpJMeOn0B9VQLlMPaPxIby8qVJ7DOywd36j0UN3Qhy/AFnoUiXADcrHMLPaujVTS1kG8JFh+I1KBcTULw1rcwLgW6uI7E7keWxWpdcTVS79mcrQIAIBJA6z+C2Rhzaga+ge3Haa8yD3g7jl6rVseGKtQ6lre0R1PI+kFEqo7uFsb7EsTN2riHvKRcWgSIMcnc/LWVxqTNNtFv4vTZQJpsdMt7U9R0+abZ0xl8GmfHks04ejeGyFjtS041bfzCwndZq47Z81hYFdHoxWfczevKJa5hIMPpsc3wIj8CslagAC3STqI+S3hX+02jae9W1zZBzdRdqQOpaRPguWHxDp1PorIsrkYAOye6Pqm02SYG50Hmtiu4dqD8Ufmupwxh8vFR47Mw3vI39NFCyagtLaa3ZJRRZHAWFC3pCR236k7cvwVv4KB7oR05/rZVlgdaQ2FY+CVoZr6LBVP2lrOj5VfrFJfg1rv4iq/9p+GG4FnTaO1Uu20/J7TJ+SsCuZcT1KwW2HircUXOAIoPdUE/3sjmN/658lJP60Vy4rZJ6FINaGjZoAHg0QFmCaAnBajnjgigEVIRg5DwH0SR5DwQKQwKrfbPxd7mn9kpHtvE1IOw5N8easy8uW0qbqjzDWNc5x7miSvKXEOLm7uKtapu95I8OQ9ISk8RbXHXpwrh0yStYLPcFYAnHojZ9wiVs2MEwee3isFOkXGGgk9AJPosjGlp1EGdjodNVOLxlbXBKMFblBHeY/L6+gXSo3jWS4zJaR4Ef5rkYTd5nRrEhzsusAEFx9J0Wxib6YeRRqZyZjJLzPUtA/Uq5tEVpHr6v7yqSea61iMzezvOvWeQHcAuTVsqrHBz6b2AnQuaWjffUbLvWbQRA/mAPjpKxXzR0PDrbkcVrKf2iK5cGdrNl3+E5fLNlnulPxejQbWItXuqUwymczhHbLR7wDqA6YKGOW2Sp4z8lzGviVbU00mZr4uM2jatiW1AaZh4c3LG5zaR+uqz3lsQ90tLXCc7DrrzI7u7ksOG1B72kTplqUzJ2gOB1TsRuHe8qZiTL3ka6glxMg9NVYUmGhSzuDRzhWTheEEtbAgNEAfio7wHhrX1C94nKJ89grTw60/QXN8iftL1R2fDrVUPZ9sOCWeXdTLDttAuTb0gIUhw24aBEKFceQvm2ujUc3UrYwN4zuBIzESBOsA6mOkkeqx13guJC5+FP/8AMWCNPstc+H7Wj9fwVsF/kM9vNbJkEUEQtRgHBFAIqSEYBsPBJIfCPBMrVA1pcdmgk+AElIaIB7a8cFCxNJp/aXDg2OeQdp5+QHmvOPmpdxvjjr24qVXbTDB+61g0aAPmohUpa6KKel7i4pGCo7VPtbd1RwYwFznGABuSUm25KlnBNl7usx7okuAA3SnNRjoq6ZWSw6VhgVbD2+9qACRJIE+WbbqtjBsbo1HxXotfT55mZmz1JI3Vj1aj4lzczSILTBZHLs8/FdCxDcuobG2XZvhGyyvZPTqLIRSzgrbHeEaJY65s3ilT095T2JBP+7JOnLs+i28AbToti3DdhmdADjyjNuVue0zCGNoMq0W5IqZXMAhrg+SDHUOG/eopgdw1shzssdZ181G2yeJaWUU18tIm9VlO6pllRuYkRHj0UHvOG6ls45BmZyn4gO8KVWt0HRAGnOQNSulSc398gg+c+qrU9WFnr6y0qfitktY7vI9VGgwq3+JOE2XDZb2TuMpG56g7qv8AEOGK9F2jc4/l6+C2UWRUcbOZ5tU5T9oo4Qp6SU65rl5kxsBoI269Stu9sqjWyab2jmSPy2XNWlv9GDGuyyeAIyVIIkZPTVWBQuQ0clT/AAfiZpOcOTxHmNQp9htdzu1yHWdVy7YuMzvU5OtMmVK4k6/oLrWrDGhhcvh6hmMHWfyCk1a3DIjaIU64atM9s0n6ms8QPqs/D9u3O+pHagMn+X4o9Y9FgeFvcPjR/iPorK/vKL/9Z2AkkEQtSMAQigEVIRgbsPBcXjK691Y3DzypO+cCPmu0zZvgFEfao+MNrd5pj1e1KXCJwWyR5pu6pJ0WAOhb1S31TalkDzWf3SNvxSfJpNr69QpTgl3kyVOj2z3clGjaHouxgBgllQQx2k9DyKU8a4J0e0Jcl8UKZqUgZ3HIdRvqsNvUDSABmI5u1MrT4dxM1WCmSAWgA+A5gdO9dMl2ci2YI5uMj5lRLXxwR72q0qjrD3hMZKtNxbsYMtn1IVTWeNaw+JGxVse0fF2W9jVp1HB9auPdtHITu4Do3r1VBVn6qaqU+yp+TKrosWwxFvNx7oUgt7zMIZy6xqqqsMQiA7yKkWHXZHNZrKnBm+nyI3Is6lddnK6NhzJ38Fq1oM5iPBwIn5rh4bjQHMgu3693+S7zHNqCWHtDv0k93P8A7KGjcfVnGvbJpBDgPL5RAme5ca54XoVBMdowBGnr+alrqLp7Q7geZ5adyeMPLm9nQg859VNNrorkotcohT+ETSGegS6CJY4CTzhrhzhS/hdgrANHZdMOBkObG4IOx2K6lGmRo+ByAjpv4d6xUme6uGvaAJAzRzAkz5DTzTlz2Rj9KyJM7C0bRaI3mJ8FtXFxMLTtL0HskeayXY2VyazgxuL9vqA8rqYEzsE9XH5LkuGikNhSysaOg1TqWvSHkPI4jYCSSS0GIcEUAipCNen8Lf6R9AuPxjhX2qzrUR8T2dn+purfmF2KPwN/pb9AnEJPoknj08pXVs5hLXAyDBGxBG4K1ocToF6dxjhi1uQffUWEndwAa/xzDWVCrv2S05/Y13NHR7Q6PMESszpa6OhDyoNc8FPUbc/veiZdXDaYMnwA5+KmvtE4Lbhtn7413PqPqsptaGhrNZc47knQKpKlQuMkyiFD7Y7PMilkCQ2HFdZh7LnBo21IMdMymI9rrmUcjKU1IjM4gNHkN1VgKRCu+NaZfnk44b+M41VuqhqV3ZnHwAAHIAaALmkp0JqsRRJtvkcCunYXkEA+RXKWxSUZxTXJZTY4S1EptbnWSVJsJuzIynQGfQhQC0uIMOOnI9PFdq0vSwjXfpssE62mduq5TRYltfF7u0NASBy7p9IXZoZDo0xGpjQFQfDMRkEE7qQWryRAJE7n8FXrRKcEyRsuWukVGggA6jfQbd5WvY1WF+V8SDzGw1j0TLGG7jTYTqTJ3SvrHPFSn8Wsj+8P8lNSKfVbhJadoG5S0yOoWaqea5uF3UtgiOgPzW89ysTX4KHFpmpjOKU7drH1D2TUpM/+zwPx+SmQXnj2r8Qe8rtt6Z7NAgvg7vOoHkPqvQNpUzMYerWn1AK01xxGC+Wyw2AimgohWFI4IoBFMRr247Df6W/QJ6ZbfAz+lv0CeUDAhCKCAKY/0jrrsWdLq6tUj+kNaD/zFUYVa/8ApD3E39Fk/BbAkdM1Rx+gVUFMQUSUiNN/JOY2TooslHnhC3CxkLrtsyGyBM7f91ynjWO9RjJPottqcUtMacCs32cnYIe4PRS1Ffxy/Qm1CFuWl7l0dqPotT7OeiBpFRaiy2HyQ5RL8NIcJa7bZd23vH02zMgbeqre3uX0zLTBXbt8fzNy1NJ5jad1lnQ1yjpU+ZCS9ZcMs/CsTzZZ1Kl+D3bXGI0VSYLft0OYGd4KnuB3IdEGPDZUptMvnFOOom7LdjTPNcjiLFGWlGpWdsxpIHU8h6/VblGpoTOkbnbvKpL2qcU/aagpUXTRpnUjZ7hpPeByWmEfZ9HPsl6LlkQqXRq1HPf8T3FzvEmSvVXApd/q60zGXfZ6cmZnTqvJFN0FeteArc08OtGO3bb058xP0IWprg5+tskARTQnKIDmoygxJNAzDb/Az+hv0Tym2Y/Zs/pb/wBIWaExGIoLLCBCBnk72rYj7/Fbp0yG1Pdt7hSAZ9QVEivZD+GbNxJdaWxJMkmjSJJOpJOXUymHhGwO9la/cUv8KYjx0nDQ94XsD+xeHHextP8A89H/AAoHgnDv4C0+4pf4UgTPMGGX7XNyO0MaRGp8VrVsIeHS5rmyf3gRPgvU/wDYfDv4G0+4pf4U88H2GXJ9jtss/D7qnHkI0VXx49ia/wCp9klNbh5qoWeknQ/rVZKeH5t/0SvSLeELAaCztgP+FT/JPPCll/CW/wB1T/JU/A/2af6+vr1f8Hnb/U4iIWrWwM9F6W/s3aDa2ofds/JD+zlpH/tqP3bPyUfhkumS/uNXXq/4PJuJYeWLlFewavB9g/47O2d40mH8Fj/sJhv8Da/c0/yWqtNLk511kZy2Kw8i03lurSRHMKRYJxjWoQD2wDtsfVemP7B4b/A233TPyQ/sDhv8DbfdN/JSlGMu0KFs4dM878R+0K5uqfumhtKmRD8hJc4dC47DuCjNjTzS07fivVp4Awz+Btvu2pf7P8M/gbf7sJxxdEJScnrPJ1S2LTqF6j9lN/77CrUkyWsNM+NJxZ9AFvf7P8M/gbf7sLr4XhVG2pilb020qYJIawQ0F2pMJvGRSNhOT4ShRwloGowikm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static3.wikia.nocookie.net/__cb20080312162143/uncyclopedia/images/d/dc/Chuck-norris-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14824"/>
            <a:ext cx="19050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atic.comicvine.com/uploads/original/14/149743/2902828-ramb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81525"/>
            <a:ext cx="1503588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ages2.makefive.com/images/entertainment/television/crime-solving-101-your-top-5-tv-detectives/24-jack-bauer-keifer-sutherland-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09407"/>
            <a:ext cx="1447800" cy="21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64346" y="0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Brandon Frazer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 got a passw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cur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 smtClean="0">
                <a:latin typeface="+mn-lt"/>
              </a:rPr>
              <a:t>THE FIFTH ELEMENT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8076" indent="-571500">
              <a:buSzPct val="115000"/>
              <a:buFont typeface="+mj-lt"/>
              <a:buAutoNum type="romanUcPeriod" startAt="5"/>
            </a:pPr>
            <a:r>
              <a:rPr lang="en-US" sz="2400" b="1" dirty="0" smtClean="0"/>
              <a:t>Human operation</a:t>
            </a:r>
          </a:p>
          <a:p>
            <a:pPr marL="848106" lvl="1" indent="-400050"/>
            <a:r>
              <a:rPr lang="en-US" sz="2000" dirty="0" smtClean="0"/>
              <a:t>Not fully autonomous</a:t>
            </a:r>
          </a:p>
          <a:p>
            <a:pPr marL="848106" lvl="1" indent="-400050"/>
            <a:r>
              <a:rPr lang="en-US" sz="2000" dirty="0" smtClean="0"/>
              <a:t>Someone has to “Push the button”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364346" y="0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Brandon Frazer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monkey_control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3124200"/>
            <a:ext cx="4559445" cy="3281172"/>
          </a:xfrm>
          <a:prstGeom prst="rect">
            <a:avLst/>
          </a:prstGeom>
        </p:spPr>
      </p:pic>
      <p:pic>
        <p:nvPicPr>
          <p:cNvPr id="8" name="Brandon is the fifth element 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524000"/>
            <a:ext cx="8134350" cy="4572000"/>
          </a:xfrm>
          <a:prstGeom prst="rect">
            <a:avLst/>
          </a:prstGeom>
        </p:spPr>
      </p:pic>
      <p:pic>
        <p:nvPicPr>
          <p:cNvPr id="6" name="Picture 5" descr="15286003-confidential-stam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3600" dirty="0" smtClean="0">
                <a:latin typeface="+mn-lt"/>
              </a:rPr>
              <a:t>Acknowledgments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467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Dr. Richie – Encouragement and Advice</a:t>
            </a:r>
          </a:p>
          <a:p>
            <a:r>
              <a:rPr lang="en-US" sz="2400" dirty="0" smtClean="0"/>
              <a:t>Duke Energy – Funding</a:t>
            </a:r>
          </a:p>
          <a:p>
            <a:r>
              <a:rPr lang="en-US" sz="2400" dirty="0" smtClean="0"/>
              <a:t>Theta Tau Rho Gamma</a:t>
            </a:r>
          </a:p>
          <a:p>
            <a:pPr lvl="1"/>
            <a:r>
              <a:rPr lang="en-US" sz="2000" dirty="0" smtClean="0"/>
              <a:t>Monica Bertram, M.E.</a:t>
            </a:r>
          </a:p>
          <a:p>
            <a:pPr lvl="1"/>
            <a:r>
              <a:rPr lang="en-US" sz="2000" dirty="0" smtClean="0"/>
              <a:t>Sean </a:t>
            </a:r>
            <a:r>
              <a:rPr lang="en-US" sz="2000" dirty="0" err="1" smtClean="0"/>
              <a:t>DelVecchio</a:t>
            </a:r>
            <a:r>
              <a:rPr lang="en-US" sz="2000" dirty="0" smtClean="0"/>
              <a:t>, M.E.</a:t>
            </a:r>
          </a:p>
          <a:p>
            <a:pPr lvl="1"/>
            <a:r>
              <a:rPr lang="en-US" sz="2000" dirty="0" smtClean="0"/>
              <a:t>Matthew Harrison, M.E.</a:t>
            </a:r>
          </a:p>
          <a:p>
            <a:pPr lvl="1"/>
            <a:r>
              <a:rPr lang="en-US" sz="2000" dirty="0" smtClean="0"/>
              <a:t>Steven Darrow, A.E.</a:t>
            </a:r>
          </a:p>
          <a:p>
            <a:r>
              <a:rPr lang="en-US" sz="2400" dirty="0" smtClean="0"/>
              <a:t>UCF Alumni</a:t>
            </a:r>
          </a:p>
          <a:p>
            <a:pPr lvl="1"/>
            <a:r>
              <a:rPr lang="en-US" sz="2000" dirty="0" smtClean="0"/>
              <a:t>Stephen Sheldon, E.E.</a:t>
            </a:r>
          </a:p>
          <a:p>
            <a:r>
              <a:rPr lang="en-US" sz="2800" b="1" dirty="0" smtClean="0"/>
              <a:t>Come visit our booth outside of HEC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6133" y="12013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mtClean="0">
                <a:solidFill>
                  <a:schemeClr val="tx2"/>
                </a:solidFill>
              </a:rPr>
              <a:t>Brandon Frazer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734373"/>
            <a:ext cx="2957286" cy="108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196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56971"/>
            <a:ext cx="2921227" cy="11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atin typeface="+mn-lt"/>
              </a:rPr>
              <a:t>THE QUAD CHRONICLES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000" dirty="0" smtClean="0">
                <a:latin typeface="+mn-lt"/>
              </a:rPr>
              <a:t>Bloopers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endParaRPr lang="en-US" sz="3000" dirty="0">
              <a:latin typeface="+mn-lt"/>
            </a:endParaRPr>
          </a:p>
        </p:txBody>
      </p:sp>
      <p:sp>
        <p:nvSpPr>
          <p:cNvPr id="4" name="AutoShape 2" descr="data:image/jpeg;base64,/9j/4AAQSkZJRgABAQAAAQABAAD/2wCEAAkGBxQSEhUUEBQVFRQUFBQXFBcUFxQVFRcXFRUXFxUVGBUYHCggGBolHBcUIjEhJSkrLi4uFx8zODMsNygtLisBCgoKDg0OGhAQGiwkHyUsLCwsLCwsLCwsLCwsLCwsLCwsLCwsLCwsLCwsLCwsKywsLCwsLCwsLCwsLCwsLC4sLP/AABEIAPsAyQMBIgACEQEDEQH/xAAcAAABBAMBAAAAAAAAAAAAAAABAAIGBwMEBQj/xABHEAABAwIEAwUFBQUECAcAAAABAAIRAwQFEiExBkFRImFxgZEHEzKhsRSTwdHwI0JUYnIWUtLxCBUXQ3OisuEkJTM0gpKU/8QAGQEAAgMBAAAAAAAAAAAAAAAAAAECAwQF/8QAJxEAAgMAAgIBBAEFAAAAAAAAAAECAxEhMQQSEyIyQVGhFBUjM0L/2gAMAwEAAhEDEQA/ALwQlIoIHgZSlCUEgwdKWZNSQGDpSlNSQGDwUpTQigAylKaStKvitJhh7wPFGgk30b8pSuS/HaOuV7SBuQRoei1qHFls8hrarMxnTMBt39UeyJekv0d+UpWkMQYRo5pPTMFssfKNE1hklCUEkaLAyjKakjQwdKRKYkjQwdKWZNSRoYPBRTQigQEESmlAxFBFBAxIoIoASSSSACg50alJcLjHF22tu6o52UDn5gAfNLQS14RD2icaPpzToEMa0hrnn4i4gnK0bnQfqVUOLcT1H7HSTO8k9SZ1WLE8Tfd1X1HHTMSI6E76+G5XKv6cEZNAB8/BV9vk1cxj9J0qOKPc3R7mOnQ65T/KenLVa9am5xMSHzsdN9YPf0PNaFnUl0EbwDA1jrB0W5TqOBOXtN0AMbiZAI3B+kpNYTjL2XJKeDOKqtN3unuynSHOG2vwu5xynkri4e4rDyKdYZKo3GsQdt+vdIVD2TJqNL47c5XHXMQO1TdG7o8zoF3rum8OpPDichABblzZYkQ4cxp3EEHmVW5Y+CxwUo4z0Wx07IqE8F8Rmq2mHODg8RMQWvG7SOU8vkpsr4SUlphnBweMSSSSkQEkkkgBJJIoAISSCSkiLEmpxQSGgJJIoGBJJFIAJFJIpgBUl7fcfDn0LOme00+9q906U2+PxH0V2OXmH2nXHvsWqhvJwYI/lLvxlJjiuTjYfRkOG0jTvjkPMhdHDbAvMGm0jMJOswTJkrHZtgwBOXQTygqXYZZvDgdAAJ5bc1inY94O3T46UU2cergFKm4j4m6FtQDTUzDhu3kF2rPAmkQ1oII+LQRzgjqFIcOsjUcAW6EfuwZHfyKlzMFa1gygbTtsoxjKQ5zhXiwqrHcBDR71ohzXNDgCdHgjK/zGi4GLV6lJ2UAxllzDIGVxLmwRtlJMdFbuIYJ2Tl6iR1GaVC+KrbJWqtABaabXNJ3mHGPVrvVTjqfJXLJLUO9nGJta5rqh+J0OzcnbiXcwRrPd3q86b5APcvLGC03GmXSWtzxpo1zmwfAHKemsFel+Gq2e1oumZpt18o/BaILGzn38xUjpykkkrDMJJJJACRSCSACEkQgpIixFBFBIYEkkUDEkkkgQk1yKBQACV5m42ws0MXeHSQ57qjZ3ylz4HlC9MOVKe2XDv/GCqJj7NDukue4CD4A9VGfRbUtkiH2VJsiXCXamDMeinOHvByN0GYNAPUOzEx6KvLHAXVRmbUa3LJgkiBBiSARK73s0t6la67biadEHcyJ5R5BYpRXaZ2Y2NLJIsfAnNpxmMHszqNJEn8FKHXIy9kh2ndKhfEeDkEFrgXPLYk6anWWyJELTw+3vKTHE0gWMcdWFwdl/vNaXHMI5CD4qUJNcYUWQjNKWk2LxHioXxpSY2oxzt3tLY5mCSCB3SfVSC2ruLATrsZ5ERuolxpX/AGtN8aMzQTO+UmESY644yvi9zabqWkNe4j+oAkOEdzSFffswrF2HUC7cB4jeIe7T6KlabPiNUaseyY0AYWuJAHXtfNXrwLbtZY0fd/C4OeP/AJuLvxV9b0yeTFpckgRQRVpiEkkiEDEkkkgBwSSCKaIjUEikgYEUAigBIJJIASaSiSmkoARVe+2O2BtmVNZD8p7wRPyg+qsAqBe2WoW2LTy9+wO8HNcPqQozWxLaXk0ynK9zlbkbzVk+zDDxTti4iHOcSZ312+QVRsu8rwXCcp1Vy8KY8x9MBtNxc5oLRGWRGsF0D5rGo+rOxOz3jwTN1tTqN7UEjrBCNq1obDeyRyO48FqWtVzmZsrm7SHRMeRITbqQZadFbx3hicX1pmuGMGggdw0+ShGI0876jcoe2CSCdGxAB8RJ+SkL7zUnx9VpYO5jGVq1UtaxpJcXbDmd+eo06wq3yXR+gg3GFk6hkpgh1W4yODWjtQAGAEd5DNfFXZw1ZGha0KTt6dJjTz1A1VWcLWb8RxIXbs2Sm6YIlrGU/wD06cxq5xhxjaT3K5Ar6oYjH5Vjk+R0p4KYnAq4yhRQCSQBSSCSBjgigEUyIwoInkggYkkkEAKUJSSQApTCiUCgAFRX2m2fvcMuRzYz3g8aRD/wUrWtf2wq030zs9jmHwcCPxSY08Z5Rt6jM4z7Tr39ZVhYDWDoqNcTla1ojuGo89PRV2wG1rup1RrTqOYZ3lri2fkrE4f4ypshpayNILmide9ZbVyjqeM1KL/ZNbTGcoAcQAZ0J5SR9I9U44jm57beXJc+5xehWbD2MkjTQDccnKLUL97XPLtgWwT0kxPlCj7Pot+Nd4SK8viT2ehPdOxB8AVHOMszbalTa4nNUzEAmHEAASOeuw6wu7hFA13HXsiC93LSNB4wpjgmF0ajsz2BxpFppzrl0gGOqlGLZVZNRWm7wfhX2a1psIh8Zn9cztTPfsPJd1MAT1qSw5cnr0ITgmhEJiHBEJoTkAFEIIoAIRQCKYjGTslKB2HgkkMSBRQKAAUkUEABJYb28p0WGpWe2nTaJc55DWjxJVd477aLGjItxUuXDYtGSnP9btSO8ApiLJK1MQxGjRBdWq06YAkl72tgeZXnrHPbJiFYObSNO3adP2TZeB/xHbHvACry5uXVHF1RznuOpc8lzj3lx1KMAm3tKxi0ub739iXODh+1zMytL26ZmzuCI5cgjgmIsBBdAAE6Ac/8goPTdrK3sMqD3gzfDIkKqyKw1+POSfBYzrym9uYEgB3Z0305N89IWpUNa4qQAadMkTmHaIG3nr5LJhlSnTktA02kArNh90alYucT3/ksvsvwjqOuX/TJ5gNBrKYawQANO/xW7VxJ1vSrVWua3IwmXyWaDmAQYlc6yrCJ0gDUnYfkqu9ovGYuHfZ7YxQYe0R/vHA7/wBI5KyvZdGO9qCekn4c9sVy6uPtbabqLtCKTS1zJ/faSSXeBV22tw2oxr6bg5jwHNI2IOxC8hWMbzqdlZHBvtBq2OWjUb72hMlpJz0wT+4dj1ylbXE5ml9hGVoYTilK5pirbvD2O5jcdzhu0+K3gVAY4JwTAnhADgimhOCACEUEUxGLkPBJI8vBBIaCkkkgALgcZ8U0sOtnVq2p+GkwHWo87NHQcyeQXfXmP2v8Ufbb57WOmhbk0qY5EgxUfHe6R4NCaE2cLizi65xCoXXNQls9im3SkzoGt5n+YyVHyOhROqDY57fNSEF1MgAnnMeSa1q2r6JEOa4ZGxkzQBHwnMB2t55ard4bw81akkdlv15KM5KK1llcHOSijnNoOiY0XUwbC3vaajBIYdfISp+MMpuYAWRPOOX+a1cHcLKncNc3MKnwaSBmkAH0lZfm9uDpx8VVveyInGHHsNGrjH4FS2wcKLWuPTtGeigtCsG1C8jqY6LJcXlWo1zgD7tmXPyGpgA6zvoh07iQR8r1Tcuf0STinjLNTNC3cYPxOBO3MAqCQsrnCSWgjWQN46aphqd35rTCCisRzbbXY9Zt2um8knbuHM+kro2pl++pAj9dy0ra8GUjIAYjNmOgO5yxrot3s5Wu1ADi3vM6yfMdVdvBSkd2yrPokPpVXMc0zmY7LHjG4VucEcftrltG6c0VdmvEBtQ9Dya75FUZRugHGTMgj5INvASCdTy0/UpOJLT1oE4FUdwNx/Wt3tZcudUtjpLhNSn3tMy5v8pVzYdiFKuzPQqNqNPNpnyPQ9xVTQzdRCaCnBADgigEUxGE7DwSSPLwSSGhJIIpgcDj7EXW+HXVWmYe2i/Kehd2QfnK8jlenPbTee7wqs0b1Sxg8Mwc75N+a8xEpoTRmpwA4RJOg7tdVgei6ppCZCbYkZrW3L3BrdSTCsfBbNlGmGjpJPUnYhcrhXBctMVXiC+cvc0fnv5Bd+4adAN4Guix3Wa8R2PCo9V7Ptm0a+XuiB46nw7iojxTjOY5Gctyd1vYjWhsA7Akx581EHjPJlQqS7Zd5M3FYjWqVEPeRpyy+pidU2qVidutsTiz7MlB2XUbn9FbeIlpa2N4A+S16wAyAcmifE6n6hOuvhbGw081Z+Cv8jKGpA6xPkslWoYLeUjwkFYqZgT3JmafWUdCNhr/AKKQcO4TWuH5bdkxEvdo1o/mPLwGq0eFsGdd1gxug3ceg/NehMAwRtGi1lJsNA5c+rieZ71TbbnCNFNO/VLoh9j7OqRb+2qVH1CN2EMaD3CCT5lcThK+rYTizaFV5NGo5rHToHMqGKdTxDvo5W41kaqrfbLQipa1m6HttJ/pcxzfSXKiFkvbGaLa168F9hPWvZVczGO/vMaZ6y0FbCvMQ8JJJKQjCdh4IInYeAQSGIIoLHcVmsY5zzDWgknoBumBVPt9xFoo0qROpJMeOn0B9VQLlMPaPxIby8qVJ7DOywd36j0UN3Qhy/AFnoUiXADcrHMLPaujVTS1kG8JFh+I1KBcTULw1rcwLgW6uI7E7keWxWpdcTVS79mcrQIAIBJA6z+C2Rhzaga+ge3Haa8yD3g7jl6rVseGKtQ6lre0R1PI+kFEqo7uFsb7EsTN2riHvKRcWgSIMcnc/LWVxqTNNtFv4vTZQJpsdMt7U9R0+abZ0xl8GmfHks04ejeGyFjtS041bfzCwndZq47Z81hYFdHoxWfczevKJa5hIMPpsc3wIj8CslagAC3STqI+S3hX+02jae9W1zZBzdRdqQOpaRPguWHxDp1PorIsrkYAOye6Pqm02SYG50Hmtiu4dqD8Ufmupwxh8vFR47Mw3vI39NFCyagtLaa3ZJRRZHAWFC3pCR236k7cvwVv4KB7oR05/rZVlgdaQ2FY+CVoZr6LBVP2lrOj5VfrFJfg1rv4iq/9p+GG4FnTaO1Uu20/J7TJ+SsCuZcT1KwW2HircUXOAIoPdUE/3sjmN/658lJP60Vy4rZJ6FINaGjZoAHg0QFmCaAnBajnjgigEVIRg5DwH0SR5DwQKQwKrfbPxd7mn9kpHtvE1IOw5N8easy8uW0qbqjzDWNc5x7miSvKXEOLm7uKtapu95I8OQ9ISk8RbXHXpwrh0yStYLPcFYAnHojZ9wiVs2MEwee3isFOkXGGgk9AJPosjGlp1EGdjodNVOLxlbXBKMFblBHeY/L6+gXSo3jWS4zJaR4Ef5rkYTd5nRrEhzsusAEFx9J0Wxib6YeRRqZyZjJLzPUtA/Uq5tEVpHr6v7yqSea61iMzezvOvWeQHcAuTVsqrHBz6b2AnQuaWjffUbLvWbQRA/mAPjpKxXzR0PDrbkcVrKf2iK5cGdrNl3+E5fLNlnulPxejQbWItXuqUwymczhHbLR7wDqA6YKGOW2Sp4z8lzGviVbU00mZr4uM2jatiW1AaZh4c3LG5zaR+uqz3lsQ90tLXCc7DrrzI7u7ksOG1B72kTplqUzJ2gOB1TsRuHe8qZiTL3ka6glxMg9NVYUmGhSzuDRzhWTheEEtbAgNEAfio7wHhrX1C94nKJ89grTw60/QXN8iftL1R2fDrVUPZ9sOCWeXdTLDttAuTb0gIUhw24aBEKFceQvm2ujUc3UrYwN4zuBIzESBOsA6mOkkeqx13guJC5+FP/8AMWCNPstc+H7Wj9fwVsF/kM9vNbJkEUEQtRgHBFAIqSEYBsPBJIfCPBMrVA1pcdmgk+AElIaIB7a8cFCxNJp/aXDg2OeQdp5+QHmvOPmpdxvjjr24qVXbTDB+61g0aAPmohUpa6KKel7i4pGCo7VPtbd1RwYwFznGABuSUm25KlnBNl7usx7okuAA3SnNRjoq6ZWSw6VhgVbD2+9qACRJIE+WbbqtjBsbo1HxXotfT55mZmz1JI3Vj1aj4lzczSILTBZHLs8/FdCxDcuobG2XZvhGyyvZPTqLIRSzgrbHeEaJY65s3ilT095T2JBP+7JOnLs+i28AbToti3DdhmdADjyjNuVue0zCGNoMq0W5IqZXMAhrg+SDHUOG/eopgdw1shzssdZ181G2yeJaWUU18tIm9VlO6pllRuYkRHj0UHvOG6ls45BmZyn4gO8KVWt0HRAGnOQNSulSc398gg+c+qrU9WFnr6y0qfitktY7vI9VGgwq3+JOE2XDZb2TuMpG56g7qv8AEOGK9F2jc4/l6+C2UWRUcbOZ5tU5T9oo4Qp6SU65rl5kxsBoI269Stu9sqjWyab2jmSPy2XNWlv9GDGuyyeAIyVIIkZPTVWBQuQ0clT/AAfiZpOcOTxHmNQp9htdzu1yHWdVy7YuMzvU5OtMmVK4k6/oLrWrDGhhcvh6hmMHWfyCk1a3DIjaIU64atM9s0n6ms8QPqs/D9u3O+pHagMn+X4o9Y9FgeFvcPjR/iPorK/vKL/9Z2AkkEQtSMAQigEVIRgbsPBcXjK691Y3DzypO+cCPmu0zZvgFEfao+MNrd5pj1e1KXCJwWyR5pu6pJ0WAOhb1S31TalkDzWf3SNvxSfJpNr69QpTgl3kyVOj2z3clGjaHouxgBgllQQx2k9DyKU8a4J0e0Jcl8UKZqUgZ3HIdRvqsNvUDSABmI5u1MrT4dxM1WCmSAWgA+A5gdO9dMl2ci2YI5uMj5lRLXxwR72q0qjrD3hMZKtNxbsYMtn1IVTWeNaw+JGxVse0fF2W9jVp1HB9auPdtHITu4Do3r1VBVn6qaqU+yp+TKrosWwxFvNx7oUgt7zMIZy6xqqqsMQiA7yKkWHXZHNZrKnBm+nyI3Is6lddnK6NhzJ38Fq1oM5iPBwIn5rh4bjQHMgu3693+S7zHNqCWHtDv0k93P8A7KGjcfVnGvbJpBDgPL5RAme5ca54XoVBMdowBGnr+alrqLp7Q7geZ5adyeMPLm9nQg859VNNrorkotcohT+ETSGegS6CJY4CTzhrhzhS/hdgrANHZdMOBkObG4IOx2K6lGmRo+ByAjpv4d6xUme6uGvaAJAzRzAkz5DTzTlz2Rj9KyJM7C0bRaI3mJ8FtXFxMLTtL0HskeayXY2VyazgxuL9vqA8rqYEzsE9XH5LkuGikNhSysaOg1TqWvSHkPI4jYCSSS0GIcEUAipCNen8Lf6R9AuPxjhX2qzrUR8T2dn+purfmF2KPwN/pb9AnEJPoknj08pXVs5hLXAyDBGxBG4K1ocToF6dxjhi1uQffUWEndwAa/xzDWVCrv2S05/Y13NHR7Q6PMESszpa6OhDyoNc8FPUbc/veiZdXDaYMnwA5+KmvtE4Lbhtn7413PqPqsptaGhrNZc47knQKpKlQuMkyiFD7Y7PMilkCQ2HFdZh7LnBo21IMdMymI9rrmUcjKU1IjM4gNHkN1VgKRCu+NaZfnk44b+M41VuqhqV3ZnHwAAHIAaALmkp0JqsRRJtvkcCunYXkEA+RXKWxSUZxTXJZTY4S1EptbnWSVJsJuzIynQGfQhQC0uIMOOnI9PFdq0vSwjXfpssE62mduq5TRYltfF7u0NASBy7p9IXZoZDo0xGpjQFQfDMRkEE7qQWryRAJE7n8FXrRKcEyRsuWukVGggA6jfQbd5WvY1WF+V8SDzGw1j0TLGG7jTYTqTJ3SvrHPFSn8Wsj+8P8lNSKfVbhJadoG5S0yOoWaqea5uF3UtgiOgPzW89ysTX4KHFpmpjOKU7drH1D2TUpM/+zwPx+SmQXnj2r8Qe8rtt6Z7NAgvg7vOoHkPqvQNpUzMYerWn1AK01xxGC+Wyw2AimgohWFI4IoBFMRr247Df6W/QJ6ZbfAz+lv0CeUDAhCKCAKY/0jrrsWdLq6tUj+kNaD/zFUYVa/8ApD3E39Fk/BbAkdM1Rx+gVUFMQUSUiNN/JOY2TooslHnhC3CxkLrtsyGyBM7f91ynjWO9RjJPottqcUtMacCs32cnYIe4PRS1Ffxy/Qm1CFuWl7l0dqPotT7OeiBpFRaiy2HyQ5RL8NIcJa7bZd23vH02zMgbeqre3uX0zLTBXbt8fzNy1NJ5jad1lnQ1yjpU+ZCS9ZcMs/CsTzZZ1Kl+D3bXGI0VSYLft0OYGd4KnuB3IdEGPDZUptMvnFOOom7LdjTPNcjiLFGWlGpWdsxpIHU8h6/VblGpoTOkbnbvKpL2qcU/aagpUXTRpnUjZ7hpPeByWmEfZ9HPsl6LlkQqXRq1HPf8T3FzvEmSvVXApd/q60zGXfZ6cmZnTqvJFN0FeteArc08OtGO3bb058xP0IWprg5+tskARTQnKIDmoygxJNAzDb/Az+hv0Tym2Y/Zs/pb/wBIWaExGIoLLCBCBnk72rYj7/Fbp0yG1Pdt7hSAZ9QVEivZD+GbNxJdaWxJMkmjSJJOpJOXUymHhGwO9la/cUv8KYjx0nDQ94XsD+xeHHextP8A89H/AAoHgnDv4C0+4pf4UgTPMGGX7XNyO0MaRGp8VrVsIeHS5rmyf3gRPgvU/wDYfDv4G0+4pf4U88H2GXJ9jtss/D7qnHkI0VXx49ia/wCp9klNbh5qoWeknQ/rVZKeH5t/0SvSLeELAaCztgP+FT/JPPCll/CW/wB1T/JU/A/2af6+vr1f8Hnb/U4iIWrWwM9F6W/s3aDa2ofds/JD+zlpH/tqP3bPyUfhkumS/uNXXq/4PJuJYeWLlFewavB9g/47O2d40mH8Fj/sJhv8Da/c0/yWqtNLk511kZy2Kw8i03lurSRHMKRYJxjWoQD2wDtsfVemP7B4b/A233TPyQ/sDhv8DbfdN/JSlGMu0KFs4dM878R+0K5uqfumhtKmRD8hJc4dC47DuCjNjTzS07fivVp4Awz+Btvu2pf7P8M/gbf7sJxxdEJScnrPJ1S2LTqF6j9lN/77CrUkyWsNM+NJxZ9AFvf7P8M/gbf7sLr4XhVG2pilb020qYJIawQ0F2pMJvGRSNhOT4ShRwloGowikm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Bloopers 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450" y="1676400"/>
            <a:ext cx="813435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6133" y="12013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Brandon Frazer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685800"/>
            <a:ext cx="64057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92D050"/>
                </a:solidFill>
              </a:rPr>
              <a:t>Do you chose to accept this mission?</a:t>
            </a:r>
            <a:endParaRPr lang="en-US" sz="3000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101" y="1752599"/>
            <a:ext cx="757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92D050"/>
                </a:solidFill>
              </a:rPr>
              <a:t>Yes</a:t>
            </a:r>
            <a:endParaRPr lang="en-US" sz="3000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799" y="1752599"/>
            <a:ext cx="914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92D050"/>
                </a:solidFill>
              </a:rPr>
              <a:t>No</a:t>
            </a:r>
          </a:p>
          <a:p>
            <a:endParaRPr lang="en-US" sz="3000" dirty="0">
              <a:solidFill>
                <a:srgbClr val="92D05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4277318">
            <a:off x="9161397" y="5313920"/>
            <a:ext cx="312737" cy="325608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2640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173" y="210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3419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0" y="3876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-0.5162 L -0.3085 -0.59306 C -0.18003 -0.62708 -0.00086 -0.5294 0.01667 -0.41551 L 0.05539 -0.15949 " pathEditMode="relative" rAng="-675339" ptsTypes="FfFF">
                                      <p:cBhvr>
                                        <p:cTn id="15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17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6" grpId="1"/>
      <p:bldP spid="7" grpId="0"/>
      <p:bldP spid="7" grpId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799" y="15359"/>
            <a:ext cx="66268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Congratulations. Your mission codename is:</a:t>
            </a:r>
          </a:p>
          <a:p>
            <a:r>
              <a:rPr lang="en-US" dirty="0">
                <a:solidFill>
                  <a:srgbClr val="92D050"/>
                </a:solidFill>
              </a:rPr>
              <a:t>	</a:t>
            </a:r>
            <a:r>
              <a:rPr lang="en-US" dirty="0" smtClean="0">
                <a:solidFill>
                  <a:srgbClr val="92D050"/>
                </a:solidFill>
              </a:rPr>
              <a:t>	 DRONENET: The Quad Chronicles</a:t>
            </a:r>
          </a:p>
          <a:p>
            <a:endParaRPr lang="en-US" dirty="0" smtClean="0">
              <a:solidFill>
                <a:srgbClr val="92D050"/>
              </a:solidFill>
            </a:endParaRPr>
          </a:p>
          <a:p>
            <a:r>
              <a:rPr lang="en-US" dirty="0" smtClean="0">
                <a:solidFill>
                  <a:srgbClr val="92D050"/>
                </a:solidFill>
              </a:rPr>
              <a:t>You will be reporting to: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		 Dr. Sam Richie, UCF, EECS, Electron Wizard</a:t>
            </a:r>
          </a:p>
          <a:p>
            <a:endParaRPr lang="en-US" dirty="0" smtClean="0">
              <a:solidFill>
                <a:srgbClr val="92D050"/>
              </a:solidFill>
            </a:endParaRPr>
          </a:p>
          <a:p>
            <a:r>
              <a:rPr lang="en-US" dirty="0">
                <a:solidFill>
                  <a:srgbClr val="92D050"/>
                </a:solidFill>
              </a:rPr>
              <a:t>A team of 4 has been put together for you consisting of: 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9005" y="2272114"/>
            <a:ext cx="794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Brandon “</a:t>
            </a:r>
            <a:r>
              <a:rPr lang="en-US" dirty="0" err="1">
                <a:solidFill>
                  <a:srgbClr val="92D050"/>
                </a:solidFill>
              </a:rPr>
              <a:t>I</a:t>
            </a:r>
            <a:r>
              <a:rPr lang="en-US" dirty="0" err="1" smtClean="0">
                <a:solidFill>
                  <a:srgbClr val="92D050"/>
                </a:solidFill>
              </a:rPr>
              <a:t>ronbit</a:t>
            </a:r>
            <a:r>
              <a:rPr lang="en-US" dirty="0" smtClean="0">
                <a:solidFill>
                  <a:srgbClr val="92D050"/>
                </a:solidFill>
              </a:rPr>
              <a:t>” Frazer, E.E.</a:t>
            </a:r>
          </a:p>
          <a:p>
            <a:r>
              <a:rPr lang="en-US" dirty="0">
                <a:solidFill>
                  <a:srgbClr val="92D050"/>
                </a:solidFill>
              </a:rPr>
              <a:t>	</a:t>
            </a:r>
            <a:r>
              <a:rPr lang="en-US" dirty="0" smtClean="0">
                <a:solidFill>
                  <a:srgbClr val="92D050"/>
                </a:solidFill>
              </a:rPr>
              <a:t>	Specialty: Electronics, Embedded Software, and Hacking 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2925" y="3428998"/>
            <a:ext cx="763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Raymond “A.R.M.Y.” </a:t>
            </a:r>
            <a:r>
              <a:rPr lang="en-US" dirty="0" err="1" smtClean="0">
                <a:solidFill>
                  <a:srgbClr val="92D050"/>
                </a:solidFill>
              </a:rPr>
              <a:t>Lueg</a:t>
            </a:r>
            <a:r>
              <a:rPr lang="en-US" dirty="0" smtClean="0">
                <a:solidFill>
                  <a:srgbClr val="92D050"/>
                </a:solidFill>
              </a:rPr>
              <a:t>, E.E.</a:t>
            </a:r>
          </a:p>
          <a:p>
            <a:r>
              <a:rPr lang="en-US" dirty="0">
                <a:solidFill>
                  <a:srgbClr val="92D050"/>
                </a:solidFill>
              </a:rPr>
              <a:t>	</a:t>
            </a:r>
            <a:r>
              <a:rPr lang="en-US" dirty="0" smtClean="0">
                <a:solidFill>
                  <a:srgbClr val="92D050"/>
                </a:solidFill>
              </a:rPr>
              <a:t>	Specialty: Electronics, Power Systems, and Mechanics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0848" y="4435546"/>
            <a:ext cx="7768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Ryan “MC </a:t>
            </a:r>
            <a:r>
              <a:rPr lang="en-US" dirty="0" err="1" smtClean="0">
                <a:solidFill>
                  <a:srgbClr val="92D050"/>
                </a:solidFill>
              </a:rPr>
              <a:t>Melter</a:t>
            </a:r>
            <a:r>
              <a:rPr lang="en-US" dirty="0" smtClean="0">
                <a:solidFill>
                  <a:srgbClr val="92D050"/>
                </a:solidFill>
              </a:rPr>
              <a:t>” Borden, E.E.</a:t>
            </a:r>
          </a:p>
          <a:p>
            <a:r>
              <a:rPr lang="en-US" dirty="0">
                <a:solidFill>
                  <a:srgbClr val="92D050"/>
                </a:solidFill>
              </a:rPr>
              <a:t>	</a:t>
            </a:r>
            <a:r>
              <a:rPr lang="en-US" dirty="0" smtClean="0">
                <a:solidFill>
                  <a:srgbClr val="92D050"/>
                </a:solidFill>
              </a:rPr>
              <a:t>	Specialty: Electronics, Communications, and Integration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2925" y="5720925"/>
            <a:ext cx="8181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Joe “Cobra” Howard, E.E.</a:t>
            </a:r>
          </a:p>
          <a:p>
            <a:r>
              <a:rPr lang="en-US" dirty="0">
                <a:solidFill>
                  <a:srgbClr val="92D050"/>
                </a:solidFill>
              </a:rPr>
              <a:t>	</a:t>
            </a:r>
            <a:r>
              <a:rPr lang="en-US" dirty="0" smtClean="0">
                <a:solidFill>
                  <a:srgbClr val="92D050"/>
                </a:solidFill>
              </a:rPr>
              <a:t>	Specialty: Surveillance, Computer Systems, and Deception 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6478" r="27524" b="31191"/>
          <a:stretch/>
        </p:blipFill>
        <p:spPr>
          <a:xfrm>
            <a:off x="363866" y="4343400"/>
            <a:ext cx="643867" cy="8306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5" t="21418" r="24043" b="27889"/>
          <a:stretch/>
        </p:blipFill>
        <p:spPr>
          <a:xfrm>
            <a:off x="376235" y="3271755"/>
            <a:ext cx="557620" cy="80357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15184" r="56508" b="19538"/>
          <a:stretch/>
        </p:blipFill>
        <p:spPr>
          <a:xfrm>
            <a:off x="126459" y="5573647"/>
            <a:ext cx="1011515" cy="94088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14023" r="15426" b="2002"/>
          <a:stretch/>
        </p:blipFill>
        <p:spPr>
          <a:xfrm flipH="1">
            <a:off x="97730" y="2177698"/>
            <a:ext cx="1068971" cy="83516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2517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8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8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8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8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8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8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8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8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642358"/>
            <a:ext cx="7162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smtClean="0">
                <a:solidFill>
                  <a:srgbClr val="92D050"/>
                </a:solidFill>
              </a:rPr>
              <a:t>This message will self destruct in:</a:t>
            </a:r>
            <a:endParaRPr lang="en-US" sz="3500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2667000"/>
            <a:ext cx="175560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3…2…1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9260" y="2667000"/>
            <a:ext cx="63350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…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8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1"/>
                            </p:stCondLst>
                            <p:childTnLst>
                              <p:par>
                                <p:cTn id="1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481364" y="1990497"/>
            <a:ext cx="6595836" cy="1143456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Brandon Frazer</a:t>
            </a:r>
          </a:p>
          <a:p>
            <a:r>
              <a:rPr lang="en-US" dirty="0" smtClean="0"/>
              <a:t>Raymond </a:t>
            </a:r>
            <a:r>
              <a:rPr lang="en-US" dirty="0" err="1" smtClean="0"/>
              <a:t>Lueg</a:t>
            </a:r>
            <a:endParaRPr lang="en-US" dirty="0" smtClean="0"/>
          </a:p>
          <a:p>
            <a:r>
              <a:rPr lang="en-US" dirty="0" smtClean="0"/>
              <a:t>Joe Howard</a:t>
            </a:r>
          </a:p>
          <a:p>
            <a:r>
              <a:rPr lang="en-US" dirty="0" smtClean="0"/>
              <a:t>Ryan Borden</a:t>
            </a:r>
            <a:endParaRPr lang="en-US" dirty="0"/>
          </a:p>
        </p:txBody>
      </p:sp>
      <p:sp>
        <p:nvSpPr>
          <p:cNvPr id="14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2170905" y="685800"/>
            <a:ext cx="5207227" cy="7633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spc="0" dirty="0" smtClean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DRONENET: The Quad Chronicles</a:t>
            </a:r>
            <a:endParaRPr lang="en-US" sz="3600" kern="10" spc="0" dirty="0">
              <a:ln w="9525">
                <a:solidFill>
                  <a:srgbClr val="00B0F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42640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173" y="210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3419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0" y="3876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3019425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734373"/>
            <a:ext cx="2957286" cy="1084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196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56971"/>
            <a:ext cx="2921227" cy="11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110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latin typeface="+mn-lt"/>
              </a:rPr>
              <a:t>DRONENET:THE QUAD CHRONICLES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</a:t>
            </a:r>
            <a:r>
              <a:rPr lang="en-US" sz="2700" dirty="0" smtClean="0">
                <a:latin typeface="+mn-lt"/>
              </a:rPr>
              <a:t>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system did we design &amp; integrate?</a:t>
            </a:r>
          </a:p>
          <a:p>
            <a:pPr lvl="1"/>
            <a:r>
              <a:rPr lang="en-US" sz="1800" dirty="0" smtClean="0"/>
              <a:t>Four major subsystems that are integrated with one another</a:t>
            </a:r>
          </a:p>
          <a:p>
            <a:pPr marL="1314450" lvl="2" indent="-40005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1800" dirty="0" smtClean="0"/>
              <a:t>Unmanned Aerial Vehicle (UAV)</a:t>
            </a:r>
          </a:p>
          <a:p>
            <a:pPr marL="1314450" lvl="2" indent="-40005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1800" dirty="0" smtClean="0"/>
              <a:t>UAV Control Terminal</a:t>
            </a:r>
          </a:p>
          <a:p>
            <a:pPr marL="1314450" lvl="2" indent="-40005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1800" dirty="0" smtClean="0"/>
              <a:t>UAV Carrier</a:t>
            </a:r>
          </a:p>
          <a:p>
            <a:pPr marL="1314450" lvl="2" indent="-40005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1800" dirty="0" smtClean="0"/>
              <a:t>UAV Carrier Control Terminal</a:t>
            </a:r>
          </a:p>
          <a:p>
            <a:pPr marL="1314450" lvl="2" indent="-400050">
              <a:buClr>
                <a:schemeClr val="tx1"/>
              </a:buClr>
              <a:buSzPct val="115000"/>
              <a:buFont typeface="+mj-lt"/>
              <a:buAutoNum type="romanUcPeriod"/>
            </a:pPr>
            <a:r>
              <a:rPr lang="en-US" sz="1800" dirty="0" smtClean="0"/>
              <a:t>XXXXXXXXXXXX</a:t>
            </a:r>
          </a:p>
          <a:p>
            <a:r>
              <a:rPr lang="en-US" sz="2800" dirty="0" smtClean="0"/>
              <a:t>Why are we doing this?</a:t>
            </a:r>
          </a:p>
          <a:p>
            <a:pPr lvl="1"/>
            <a:r>
              <a:rPr lang="en-US" sz="1800" dirty="0" smtClean="0"/>
              <a:t>Challenging, interesting, and </a:t>
            </a:r>
            <a:r>
              <a:rPr lang="en-US" sz="1800" b="1" dirty="0" smtClean="0"/>
              <a:t>FUN</a:t>
            </a:r>
          </a:p>
          <a:p>
            <a:pPr lvl="1"/>
            <a:r>
              <a:rPr lang="en-US" sz="1800" dirty="0" smtClean="0"/>
              <a:t>Real </a:t>
            </a:r>
            <a:r>
              <a:rPr lang="en-US" sz="1800" dirty="0"/>
              <a:t>world </a:t>
            </a:r>
            <a:r>
              <a:rPr lang="en-US" sz="1800" dirty="0" smtClean="0"/>
              <a:t>applications</a:t>
            </a:r>
          </a:p>
          <a:p>
            <a:pPr lvl="1"/>
            <a:r>
              <a:rPr lang="en-US" sz="1800" dirty="0" smtClean="0"/>
              <a:t>Allows </a:t>
            </a:r>
            <a:r>
              <a:rPr lang="en-US" sz="1800" dirty="0"/>
              <a:t>us to utilize two 3D </a:t>
            </a:r>
            <a:r>
              <a:rPr lang="en-US" sz="1800" dirty="0" smtClean="0"/>
              <a:t>printers</a:t>
            </a:r>
          </a:p>
          <a:p>
            <a:pPr lvl="1"/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734447" y="0"/>
            <a:ext cx="140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Joe Howard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43" y="2819400"/>
            <a:ext cx="2857957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0" y="1981200"/>
            <a:ext cx="7518400" cy="563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0" y="2914650"/>
            <a:ext cx="9116912" cy="3867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4200" y="2893858"/>
            <a:ext cx="9143641" cy="4345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9400" y="1371600"/>
            <a:ext cx="8676957" cy="65077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15286003-confidential-stam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0363200" y="1066801"/>
            <a:ext cx="8537198" cy="81316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1.11111E-6 L 1.20417 -0.1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00" y="-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0417 -0.17801 L 0.08333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42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111 C 0.49479 -0.08009 0.97222 -0.14907 1.17083 -0.177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777 -0.1875 L 0.05694 -0.137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42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1.17916 -0.1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667 -0.175 L 0.04167 -0.077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0" y="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1.18055 -0.1666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75 -0.17107 L 0.04167 -0.0597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6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24 L 1.18334 -0.2310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-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61 -0.21944 L -0.07257 -0.003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0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2286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smtClean="0">
                <a:latin typeface="+mn-lt"/>
              </a:rPr>
              <a:t>DRONENET:THE QUAD CHRONICLES</a:t>
            </a:r>
            <a:br>
              <a:rPr lang="en-US" sz="3000" dirty="0" smtClean="0">
                <a:latin typeface="+mn-lt"/>
              </a:rPr>
            </a:br>
            <a:r>
              <a:rPr lang="en-US" sz="3000" dirty="0" smtClean="0">
                <a:latin typeface="+mn-lt"/>
              </a:rPr>
              <a:t> Design &amp; System Integration</a:t>
            </a:r>
            <a:r>
              <a:rPr lang="en-US" sz="2600" dirty="0" smtClean="0">
                <a:latin typeface="+mn-lt"/>
              </a:rPr>
              <a:t/>
            </a:r>
            <a:br>
              <a:rPr lang="en-US" sz="26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3D Printers (Additive Manufacturing)</a:t>
            </a:r>
            <a:endParaRPr lang="en-US" sz="2000" dirty="0">
              <a:latin typeface="+mn-lt"/>
            </a:endParaRPr>
          </a:p>
        </p:txBody>
      </p:sp>
      <p:pic>
        <p:nvPicPr>
          <p:cNvPr id="6" name="3D Printer 4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" y="2056547"/>
            <a:ext cx="8229600" cy="3981969"/>
          </a:xfrm>
        </p:spPr>
      </p:pic>
      <p:sp>
        <p:nvSpPr>
          <p:cNvPr id="4" name="TextBox 3"/>
          <p:cNvSpPr txBox="1"/>
          <p:nvPr/>
        </p:nvSpPr>
        <p:spPr>
          <a:xfrm>
            <a:off x="7734447" y="0"/>
            <a:ext cx="140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Joe Howard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19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latin typeface="+mn-lt"/>
              </a:rPr>
              <a:t>DRONENET:THE QUAD CHRONICLES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Real World Applications</a:t>
            </a:r>
          </a:p>
          <a:p>
            <a:pPr lvl="1"/>
            <a:r>
              <a:rPr lang="en-US" sz="2000" dirty="0" smtClean="0"/>
              <a:t>Military Intelligence</a:t>
            </a:r>
          </a:p>
          <a:p>
            <a:pPr lvl="1"/>
            <a:r>
              <a:rPr lang="en-US" sz="2000" dirty="0" smtClean="0"/>
              <a:t>Computer Vision capabilities</a:t>
            </a:r>
          </a:p>
          <a:p>
            <a:pPr lvl="1"/>
            <a:r>
              <a:rPr lang="en-US" sz="2000" dirty="0" smtClean="0"/>
              <a:t>Surveillance</a:t>
            </a:r>
          </a:p>
          <a:p>
            <a:pPr lvl="1"/>
            <a:r>
              <a:rPr lang="en-US" sz="2000" dirty="0" smtClean="0"/>
              <a:t>Search and rescue assistance</a:t>
            </a:r>
          </a:p>
          <a:p>
            <a:pPr lvl="1"/>
            <a:r>
              <a:rPr lang="en-US" sz="2000" dirty="0" smtClean="0"/>
              <a:t>Package/ Pizza delivery</a:t>
            </a:r>
          </a:p>
          <a:p>
            <a:pPr lvl="1"/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364346" y="0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Brandon Frazer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1385949215000-AmazonPrimeA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886200"/>
            <a:ext cx="4038600" cy="28419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613 C 0.01111 0.00786 0.02101 0.00138 0.03611 -0.01041 C 0.06372 -0.03192 0.07431 -0.04441 0.1 -0.06106 C 0.1125 -0.06915 0.12622 -0.07401 0.13768 -0.08395 C 0.16667 -0.1087 0.19792 -0.1272 0.22761 -0.15079 C 0.24879 -0.16767 0.23056 -0.14686 0.25174 -0.16698 C 0.26059 -0.1753 0.27223 -0.19196 0.27934 -0.20144 C 0.28368 -0.20722 0.28976 -0.21023 0.2948 -0.21508 C 0.29601 -0.21739 0.29688 -0.21994 0.29827 -0.22202 C 0.30035 -0.22526 0.3033 -0.2278 0.30521 -0.23127 C 0.30677 -0.23405 0.30695 -0.23798 0.30851 -0.24052 C 0.3099 -0.2426 0.31216 -0.24307 0.31372 -0.24492 C 0.32032 -0.25301 0.32639 -0.2618 0.33282 -0.27035 C 0.33681 -0.27567 0.3408 -0.28099 0.3448 -0.28654 C 0.34705 -0.28932 0.35174 -0.29556 0.35174 -0.29533 C 0.35452 -0.30666 0.36042 -0.31476 0.36372 -0.3254 C 0.37535 -0.36494 0.3941 -0.39616 0.42049 -0.41975 C 0.42309 -0.42947 0.42414 -0.43224 0.42414 -0.44496 C 0.42414 -0.46647 0.42379 -0.48798 0.42223 -0.50949 C 0.42084 -0.53284 0.39879 -0.54579 0.38438 -0.55065 C 0.37865 -0.55597 0.37414 -0.55759 0.36719 -0.5599 C 0.35782 -0.568 0.36407 -0.56383 0.34827 -0.56915 L 0.34827 -0.56892 C 0.33785 -0.57609 0.32674 -0.57979 0.31545 -0.5828 C 0.30382 -0.59066 0.29028 -0.59205 0.27761 -0.5969 C 0.24723 -0.60801 0.21545 -0.61379 0.18438 -0.61749 C 0.12292 -0.6161 0.06268 -0.61286 0.00174 -0.61055 C -0.02413 -0.60754 -0.04982 -0.60407 -0.07586 -0.60153 C -0.10034 -0.59344 -0.13177 -0.59552 -0.1552 -0.59436 C -0.16944 -0.59205 -0.18211 -0.58904 -0.19652 -0.58742 C -0.21302 -0.58002 -0.23246 -0.57956 -0.24826 -0.56915 C -0.26527 -0.55782 -0.28489 -0.54487 -0.30347 -0.54163 C -0.32639 -0.52937 -0.30069 -0.54487 -0.31718 -0.53007 C -0.31857 -0.52868 -0.32847 -0.52567 -0.32934 -0.52544 C -0.33698 -0.51781 -0.3427 -0.51319 -0.35173 -0.50949 C -0.3552 -0.50648 -0.35972 -0.50486 -0.36215 -0.50023 C -0.36788 -0.48936 -0.37222 -0.47896 -0.3776 -0.46809 C -0.37968 -0.45444 -0.38125 -0.44196 -0.38455 -0.429 C -0.38663 -0.40518 -0.38802 -0.36656 -0.37934 -0.34367 C -0.37586 -0.33488 -0.37205 -0.32517 -0.36892 -0.31615 C -0.36406 -0.30181 -0.36198 -0.28585 -0.3552 -0.27267 C -0.34982 -0.25093 -0.34149 -0.23358 -0.32934 -0.21739 C -0.32673 -0.20722 -0.32395 -0.20051 -0.31718 -0.1945 C -0.31302 -0.18594 -0.30764 -0.17392 -0.30173 -0.16698 C -0.29114 -0.15426 -0.27743 -0.14547 -0.26562 -0.13483 C -0.25868 -0.12859 -0.25295 -0.12234 -0.24479 -0.11864 C -0.23784 -0.10916 -0.23003 -0.10662 -0.22066 -0.10037 C -0.2026 -0.08812 -0.22448 -0.0969 -0.20711 -0.09089 C -0.19427 -0.07979 -0.18125 -0.07262 -0.16718 -0.06568 C -0.13645 -0.05019 -0.15625 -0.05736 -0.13993 -0.05181 C -0.12847 -0.04163 -0.14114 -0.05158 -0.11909 -0.04487 C -0.11649 -0.04418 -0.11475 -0.0414 -0.11215 -0.04048 C -0.09357 -0.03377 -0.07257 -0.03585 -0.05347 -0.03354 C -0.01215 -0.03446 0.02986 -0.02729 0.07066 -0.03816 C 0.07327 -0.03886 0.075 -0.04163 0.07761 -0.04279 C 0.08021 -0.04394 0.08316 -0.04418 0.08611 -0.04487 C 0.09167 -0.04788 0.09775 -0.0488 0.10348 -0.05181 C 0.11059 -0.05574 0.1165 -0.06406 0.12414 -0.06568 C 0.13282 -0.06753 0.13646 -0.06776 0.14462 -0.07262 C 0.15174 -0.07678 0.1599 -0.0791 0.16511 -0.08627 C 0.17448 -0.09875 0.16927 -0.0939 0.18091 -0.10037 C 0.19566 -0.12396 0.21198 -0.15033 0.2224 -0.17831 C 0.23247 -0.20676 0.23664 -0.23335 0.24132 -0.26342 C 0.23959 -0.31406 0.24115 -0.33048 0.22587 -0.37165 C 0.22379 -0.38506 0.21997 -0.39177 0.21545 -0.4038 C 0.2132 -0.40981 0.21372 -0.41328 0.21198 -0.41975 C 0.20973 -0.42785 0.2073 -0.43132 0.2033 -0.43825 C 0.1974 -0.46138 0.17795 -0.4889 0.16372 -0.50255 C 0.15695 -0.50902 0.15452 -0.51689 0.14636 -0.52082 C 0.14028 -0.52406 0.12934 -0.52452 0.12414 -0.52544 C 0.08473 -0.52382 0.07761 -0.52591 0.04983 -0.5185 C 0.04219 -0.51319 0.03438 -0.50995 0.0257 -0.50717 C 0.01667 -0.49908 0.01111 -0.48751 0.00348 -0.47711 C 0.00209 -0.47341 0.00157 -0.46924 -3.33333E-6 -0.46578 C -0.00208 -0.46092 -0.00694 -0.4519 -0.00694 -0.45167 C -0.01111 -0.43132 -0.00885 -0.43964 -0.01215 -0.42669 C -0.01336 -0.39848 -0.01458 -0.37234 -0.02239 -0.34598 C -0.02621 -0.30643 -0.0217 -0.24792 -0.02934 -0.21739 C -0.0283 -0.18016 -0.02795 -0.15611 -0.02604 -0.12096 C -0.02517 -0.10801 -0.02465 -0.08973 -0.02066 -0.07702 C -0.01875 -0.07077 -0.0158 -0.06499 -0.01389 -0.05875 C -0.01284 -0.05481 -0.01163 -0.05111 -0.01041 -0.04718 C -0.00885 -0.02961 -0.0059 -0.01342 -0.00173 0.00323 C -0.00225 0.00555 -0.00347 0.01017 -0.00347 0.0104 " pathEditMode="relative" rAng="0" ptsTypes="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3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Quad Video 2.1 48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752600" y="3352800"/>
            <a:ext cx="5486400" cy="348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89038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latin typeface="+mn-lt"/>
              </a:rPr>
              <a:t>THE QUAD CHRONICLES: </a:t>
            </a:r>
            <a:br>
              <a:rPr lang="en-US" sz="30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UAV</a:t>
            </a:r>
            <a:br>
              <a:rPr lang="en-US" sz="2700" dirty="0" smtClean="0">
                <a:latin typeface="+mn-lt"/>
              </a:rPr>
            </a:br>
            <a:r>
              <a:rPr lang="en-US" sz="2700" dirty="0" smtClean="0">
                <a:latin typeface="+mn-lt"/>
              </a:rPr>
              <a:t> Design &amp; System Integration</a:t>
            </a:r>
            <a:endParaRPr lang="en-US" sz="27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SzPct val="115000"/>
              <a:buFont typeface="+mj-lt"/>
              <a:buAutoNum type="romanUcPeriod"/>
            </a:pPr>
            <a:r>
              <a:rPr lang="en-US" sz="2400" b="1" dirty="0" err="1" smtClean="0"/>
              <a:t>Quadcopter</a:t>
            </a:r>
            <a:r>
              <a:rPr lang="en-US" sz="2400" b="1" dirty="0" smtClean="0"/>
              <a:t> </a:t>
            </a:r>
            <a:r>
              <a:rPr lang="en-US" sz="2400" dirty="0" smtClean="0"/>
              <a:t>- </a:t>
            </a:r>
            <a:r>
              <a:rPr lang="en-US" sz="2400" b="1" dirty="0" smtClean="0"/>
              <a:t>UAV</a:t>
            </a:r>
          </a:p>
          <a:p>
            <a:pPr lvl="1"/>
            <a:r>
              <a:rPr lang="en-US" sz="2000" dirty="0" smtClean="0"/>
              <a:t>Autonomous flying modes and landing feature</a:t>
            </a:r>
          </a:p>
          <a:p>
            <a:pPr lvl="1"/>
            <a:r>
              <a:rPr lang="en-US" sz="2000" dirty="0" smtClean="0"/>
              <a:t>Flies within FAA guidelines</a:t>
            </a:r>
          </a:p>
          <a:p>
            <a:pPr lvl="1"/>
            <a:r>
              <a:rPr lang="en-US" sz="2000" dirty="0" smtClean="0"/>
              <a:t>Sends flight data wirelessly to the </a:t>
            </a:r>
            <a:r>
              <a:rPr lang="en-US" sz="2000" dirty="0" err="1" smtClean="0"/>
              <a:t>quadcopter</a:t>
            </a:r>
            <a:r>
              <a:rPr lang="en-US" sz="2000" dirty="0" smtClean="0"/>
              <a:t> terminal</a:t>
            </a:r>
          </a:p>
          <a:p>
            <a:pPr lvl="1"/>
            <a:r>
              <a:rPr lang="en-US" sz="2000" dirty="0" smtClean="0"/>
              <a:t>Sends video data using a </a:t>
            </a:r>
            <a:r>
              <a:rPr lang="en-US" sz="2000" dirty="0" err="1" smtClean="0"/>
              <a:t>GoPro</a:t>
            </a:r>
            <a:r>
              <a:rPr lang="en-US" sz="2000" dirty="0" smtClean="0"/>
              <a:t> Hero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4228" y="0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Ryan Borden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98" y="3563702"/>
            <a:ext cx="5087203" cy="3064346"/>
          </a:xfrm>
          <a:prstGeom prst="rect">
            <a:avLst/>
          </a:prstGeom>
        </p:spPr>
      </p:pic>
      <p:pic>
        <p:nvPicPr>
          <p:cNvPr id="5" name="Quad Video 2.2 48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825" y="16002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6760</TotalTime>
  <Words>639</Words>
  <Application>Microsoft Office PowerPoint</Application>
  <PresentationFormat>On-screen Show (4:3)</PresentationFormat>
  <Paragraphs>174</Paragraphs>
  <Slides>18</Slides>
  <Notes>12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DRONENET:THE QUAD CHRONICLES  Design &amp; System Integration</vt:lpstr>
      <vt:lpstr>DRONENET:THE QUAD CHRONICLES  Design &amp; System Integration 3D Printers (Additive Manufacturing)</vt:lpstr>
      <vt:lpstr>DRONENET:THE QUAD CHRONICLES  Design &amp; System Integration</vt:lpstr>
      <vt:lpstr>THE QUAD CHRONICLES:  UAV  Design &amp; System Integration</vt:lpstr>
      <vt:lpstr>THE QUAD CHRONICLES: UAV Control System Design &amp; System Integration</vt:lpstr>
      <vt:lpstr>THE QUAD CHRONICLES: UAV Carrier  Design &amp; System Integration</vt:lpstr>
      <vt:lpstr>PowerPoint Presentation</vt:lpstr>
      <vt:lpstr>THE QUAD CHRONICLES: UAV Carrier Control Terminal  Design &amp; System Integration</vt:lpstr>
      <vt:lpstr>THE QUAD CHRONICLES:  UAV Carrier Control Terminal  Design &amp; System Integration</vt:lpstr>
      <vt:lpstr>THE QUAD CHRONICLES UAV Carrier Control Terminal  Design &amp; System Integration</vt:lpstr>
      <vt:lpstr>THE FIFTH ELEMENT  Design &amp; System Integration</vt:lpstr>
      <vt:lpstr>Acknowledgments</vt:lpstr>
      <vt:lpstr>THE QUAD CHRONICLES Bloopers  Design &amp; System Integration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(Joe)</dc:title>
  <dc:creator>Brandon</dc:creator>
  <cp:lastModifiedBy>Brandon</cp:lastModifiedBy>
  <cp:revision>332</cp:revision>
  <dcterms:created xsi:type="dcterms:W3CDTF">2014-01-20T20:24:38Z</dcterms:created>
  <dcterms:modified xsi:type="dcterms:W3CDTF">2014-04-18T11:29:33Z</dcterms:modified>
</cp:coreProperties>
</file>